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10287000" cx="18288000"/>
  <p:notesSz cx="6858000" cy="9144000"/>
  <p:embeddedFontLst>
    <p:embeddedFont>
      <p:font typeface="Raleway"/>
      <p:bold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slide" Target="slides/slide17.xml"/><Relationship Id="rId10" Type="http://schemas.openxmlformats.org/officeDocument/2006/relationships/slide" Target="slides/slide5.xml"/><Relationship Id="rId21" Type="http://schemas.openxmlformats.org/officeDocument/2006/relationships/slide" Target="slides/slide16.xml"/><Relationship Id="rId13" Type="http://schemas.openxmlformats.org/officeDocument/2006/relationships/slide" Target="slides/slide8.xml"/><Relationship Id="rId24" Type="http://schemas.openxmlformats.org/officeDocument/2006/relationships/font" Target="fonts/Raleway-boldItalic.fntdata"/><Relationship Id="rId12" Type="http://schemas.openxmlformats.org/officeDocument/2006/relationships/slide" Target="slides/slide7.xml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8" name="Google Shape;348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6" name="Google Shape;196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8.png"/><Relationship Id="rId4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Relationship Id="rId4" Type="http://schemas.openxmlformats.org/officeDocument/2006/relationships/image" Target="../media/image11.png"/><Relationship Id="rId5" Type="http://schemas.openxmlformats.org/officeDocument/2006/relationships/image" Target="../media/image22.png"/><Relationship Id="rId6" Type="http://schemas.openxmlformats.org/officeDocument/2006/relationships/image" Target="../media/image2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4.png"/><Relationship Id="rId4" Type="http://schemas.openxmlformats.org/officeDocument/2006/relationships/image" Target="../media/image22.png"/><Relationship Id="rId5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Relationship Id="rId4" Type="http://schemas.openxmlformats.org/officeDocument/2006/relationships/image" Target="../media/image24.png"/><Relationship Id="rId5" Type="http://schemas.openxmlformats.org/officeDocument/2006/relationships/image" Target="../media/image22.png"/><Relationship Id="rId6" Type="http://schemas.openxmlformats.org/officeDocument/2006/relationships/image" Target="../media/image2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hyperlink" Target="http://103.168.140.122/github-dashboard" TargetMode="Externa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Relationship Id="rId4" Type="http://schemas.openxmlformats.org/officeDocument/2006/relationships/image" Target="../media/image1.png"/><Relationship Id="rId5" Type="http://schemas.openxmlformats.org/officeDocument/2006/relationships/hyperlink" Target="https://www.btracsolutions.com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20.png"/><Relationship Id="rId5" Type="http://schemas.openxmlformats.org/officeDocument/2006/relationships/image" Target="../media/image14.png"/><Relationship Id="rId6" Type="http://schemas.openxmlformats.org/officeDocument/2006/relationships/image" Target="../media/image10.png"/><Relationship Id="rId7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5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oogle Shape;84;p13"/>
          <p:cNvGrpSpPr/>
          <p:nvPr/>
        </p:nvGrpSpPr>
        <p:grpSpPr>
          <a:xfrm>
            <a:off x="0" y="-144661"/>
            <a:ext cx="18288000" cy="5288161"/>
            <a:chOff x="0" y="-38100"/>
            <a:chExt cx="4816593" cy="1392767"/>
          </a:xfrm>
        </p:grpSpPr>
        <p:sp>
          <p:nvSpPr>
            <p:cNvPr id="85" name="Google Shape;85;p13"/>
            <p:cNvSpPr/>
            <p:nvPr/>
          </p:nvSpPr>
          <p:spPr>
            <a:xfrm>
              <a:off x="0" y="0"/>
              <a:ext cx="4816592" cy="1354667"/>
            </a:xfrm>
            <a:custGeom>
              <a:rect b="b" l="l" r="r" t="t"/>
              <a:pathLst>
                <a:path extrusionOk="0" h="135466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354667"/>
                  </a:lnTo>
                  <a:lnTo>
                    <a:pt x="0" y="1354667"/>
                  </a:lnTo>
                  <a:close/>
                </a:path>
              </a:pathLst>
            </a:custGeom>
            <a:solidFill>
              <a:srgbClr val="8AB6EB"/>
            </a:solidFill>
            <a:ln>
              <a:noFill/>
            </a:ln>
          </p:spPr>
        </p:sp>
        <p:sp>
          <p:nvSpPr>
            <p:cNvPr id="86" name="Google Shape;86;p13"/>
            <p:cNvSpPr txBox="1"/>
            <p:nvPr/>
          </p:nvSpPr>
          <p:spPr>
            <a:xfrm>
              <a:off x="0" y="-38100"/>
              <a:ext cx="4816593" cy="139276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772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7" name="Google Shape;87;p13"/>
          <p:cNvGrpSpPr/>
          <p:nvPr/>
        </p:nvGrpSpPr>
        <p:grpSpPr>
          <a:xfrm>
            <a:off x="3277911" y="1494602"/>
            <a:ext cx="11732183" cy="6289050"/>
            <a:chOff x="0" y="-200025"/>
            <a:chExt cx="3089957" cy="1656375"/>
          </a:xfrm>
        </p:grpSpPr>
        <p:sp>
          <p:nvSpPr>
            <p:cNvPr id="88" name="Google Shape;88;p13"/>
            <p:cNvSpPr/>
            <p:nvPr/>
          </p:nvSpPr>
          <p:spPr>
            <a:xfrm>
              <a:off x="0" y="0"/>
              <a:ext cx="3089957" cy="1456350"/>
            </a:xfrm>
            <a:custGeom>
              <a:rect b="b" l="l" r="r" t="t"/>
              <a:pathLst>
                <a:path extrusionOk="0" h="1456350" w="3089957">
                  <a:moveTo>
                    <a:pt x="0" y="0"/>
                  </a:moveTo>
                  <a:lnTo>
                    <a:pt x="3089957" y="0"/>
                  </a:lnTo>
                  <a:lnTo>
                    <a:pt x="3089957" y="1456350"/>
                  </a:lnTo>
                  <a:lnTo>
                    <a:pt x="0" y="145635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85725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89" name="Google Shape;89;p13"/>
            <p:cNvSpPr txBox="1"/>
            <p:nvPr/>
          </p:nvSpPr>
          <p:spPr>
            <a:xfrm>
              <a:off x="0" y="-200025"/>
              <a:ext cx="3089956" cy="165637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9999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INTERNSHIP 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9999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MID PRESENTATION</a:t>
              </a:r>
              <a:endParaRPr/>
            </a:p>
          </p:txBody>
        </p:sp>
      </p:grpSp>
      <p:sp>
        <p:nvSpPr>
          <p:cNvPr id="90" name="Google Shape;90;p13"/>
          <p:cNvSpPr txBox="1"/>
          <p:nvPr/>
        </p:nvSpPr>
        <p:spPr>
          <a:xfrm>
            <a:off x="6995181" y="8513761"/>
            <a:ext cx="4297638" cy="10302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37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Presented by</a:t>
            </a:r>
            <a:endParaRPr/>
          </a:p>
          <a:p>
            <a:pPr indent="0" lvl="0" marL="0" marR="0" rtl="0" algn="ctr">
              <a:lnSpc>
                <a:spcPct val="140006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37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Md Masum Billah</a:t>
            </a:r>
            <a:endParaRPr/>
          </a:p>
        </p:txBody>
      </p:sp>
      <p:sp>
        <p:nvSpPr>
          <p:cNvPr id="91" name="Google Shape;91;p13"/>
          <p:cNvSpPr txBox="1"/>
          <p:nvPr/>
        </p:nvSpPr>
        <p:spPr>
          <a:xfrm>
            <a:off x="17259300" y="9534525"/>
            <a:ext cx="176451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" name="Google Shape;234;p22"/>
          <p:cNvPicPr preferRelativeResize="0"/>
          <p:nvPr/>
        </p:nvPicPr>
        <p:blipFill rotWithShape="1">
          <a:blip r:embed="rId3">
            <a:alphaModFix/>
          </a:blip>
          <a:srcRect b="0" l="5129" r="5130" t="0"/>
          <a:stretch/>
        </p:blipFill>
        <p:spPr>
          <a:xfrm>
            <a:off x="350949" y="282881"/>
            <a:ext cx="10970157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35" name="Google Shape;235;p22"/>
          <p:cNvGrpSpPr/>
          <p:nvPr/>
        </p:nvGrpSpPr>
        <p:grpSpPr>
          <a:xfrm>
            <a:off x="11473506" y="2476341"/>
            <a:ext cx="5785798" cy="6161590"/>
            <a:chOff x="0" y="-57150"/>
            <a:chExt cx="1523831" cy="1622806"/>
          </a:xfrm>
        </p:grpSpPr>
        <p:sp>
          <p:nvSpPr>
            <p:cNvPr id="236" name="Google Shape;236;p22"/>
            <p:cNvSpPr/>
            <p:nvPr/>
          </p:nvSpPr>
          <p:spPr>
            <a:xfrm>
              <a:off x="0" y="0"/>
              <a:ext cx="1523831" cy="1565656"/>
            </a:xfrm>
            <a:custGeom>
              <a:rect b="b" l="l" r="r" t="t"/>
              <a:pathLst>
                <a:path extrusionOk="0" h="1565656" w="1523831">
                  <a:moveTo>
                    <a:pt x="0" y="0"/>
                  </a:moveTo>
                  <a:lnTo>
                    <a:pt x="1523831" y="0"/>
                  </a:lnTo>
                  <a:lnTo>
                    <a:pt x="1523831" y="1565656"/>
                  </a:lnTo>
                  <a:lnTo>
                    <a:pt x="0" y="1565656"/>
                  </a:lnTo>
                  <a:close/>
                </a:path>
              </a:pathLst>
            </a:custGeom>
            <a:solidFill>
              <a:srgbClr val="FFFFFF"/>
            </a:solidFill>
            <a:ln cap="sq" cmpd="sng" w="85725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37" name="Google Shape;237;p22"/>
            <p:cNvSpPr txBox="1"/>
            <p:nvPr/>
          </p:nvSpPr>
          <p:spPr>
            <a:xfrm>
              <a:off x="0" y="-57150"/>
              <a:ext cx="1523830" cy="162280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8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38" name="Google Shape;238;p22"/>
          <p:cNvGrpSpPr/>
          <p:nvPr/>
        </p:nvGrpSpPr>
        <p:grpSpPr>
          <a:xfrm>
            <a:off x="11563612" y="5920489"/>
            <a:ext cx="5605582" cy="2617397"/>
            <a:chOff x="0" y="-57150"/>
            <a:chExt cx="1476367" cy="689356"/>
          </a:xfrm>
        </p:grpSpPr>
        <p:sp>
          <p:nvSpPr>
            <p:cNvPr id="239" name="Google Shape;239;p22"/>
            <p:cNvSpPr/>
            <p:nvPr/>
          </p:nvSpPr>
          <p:spPr>
            <a:xfrm>
              <a:off x="0" y="0"/>
              <a:ext cx="1476367" cy="632206"/>
            </a:xfrm>
            <a:custGeom>
              <a:rect b="b" l="l" r="r" t="t"/>
              <a:pathLst>
                <a:path extrusionOk="0" h="632206" w="1476367">
                  <a:moveTo>
                    <a:pt x="0" y="0"/>
                  </a:moveTo>
                  <a:lnTo>
                    <a:pt x="1476367" y="0"/>
                  </a:lnTo>
                  <a:lnTo>
                    <a:pt x="1476367" y="632206"/>
                  </a:lnTo>
                  <a:lnTo>
                    <a:pt x="0" y="632206"/>
                  </a:lnTo>
                  <a:close/>
                </a:path>
              </a:pathLst>
            </a:custGeom>
            <a:solidFill>
              <a:srgbClr val="8AB6EB"/>
            </a:solidFill>
            <a:ln>
              <a:noFill/>
            </a:ln>
          </p:spPr>
        </p:sp>
        <p:sp>
          <p:nvSpPr>
            <p:cNvPr id="240" name="Google Shape;240;p22"/>
            <p:cNvSpPr txBox="1"/>
            <p:nvPr/>
          </p:nvSpPr>
          <p:spPr>
            <a:xfrm>
              <a:off x="0" y="-57150"/>
              <a:ext cx="1476367" cy="68935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894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41" name="Google Shape;241;p22"/>
          <p:cNvSpPr txBox="1"/>
          <p:nvPr/>
        </p:nvSpPr>
        <p:spPr>
          <a:xfrm>
            <a:off x="12005622" y="6577081"/>
            <a:ext cx="4721561" cy="14545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3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GitHub analytics system for tracking internal team performance</a:t>
            </a:r>
            <a:endParaRPr/>
          </a:p>
        </p:txBody>
      </p:sp>
      <p:sp>
        <p:nvSpPr>
          <p:cNvPr id="242" name="Google Shape;242;p22"/>
          <p:cNvSpPr txBox="1"/>
          <p:nvPr/>
        </p:nvSpPr>
        <p:spPr>
          <a:xfrm>
            <a:off x="12133444" y="3414733"/>
            <a:ext cx="4465918" cy="21240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B-Trac</a:t>
            </a:r>
            <a:endParaRPr/>
          </a:p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CommitQ</a:t>
            </a:r>
            <a:endParaRPr/>
          </a:p>
        </p:txBody>
      </p:sp>
      <p:sp>
        <p:nvSpPr>
          <p:cNvPr id="243" name="Google Shape;243;p22"/>
          <p:cNvSpPr txBox="1"/>
          <p:nvPr/>
        </p:nvSpPr>
        <p:spPr>
          <a:xfrm>
            <a:off x="12745028" y="800735"/>
            <a:ext cx="4514272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Assigned Project</a:t>
            </a:r>
            <a:endParaRPr/>
          </a:p>
        </p:txBody>
      </p:sp>
      <p:sp>
        <p:nvSpPr>
          <p:cNvPr id="244" name="Google Shape;244;p22"/>
          <p:cNvSpPr txBox="1"/>
          <p:nvPr/>
        </p:nvSpPr>
        <p:spPr>
          <a:xfrm>
            <a:off x="17133153" y="9534525"/>
            <a:ext cx="428744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10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23"/>
          <p:cNvPicPr preferRelativeResize="0"/>
          <p:nvPr/>
        </p:nvPicPr>
        <p:blipFill rotWithShape="1">
          <a:blip r:embed="rId3">
            <a:alphaModFix/>
          </a:blip>
          <a:srcRect b="1242" l="0" r="0" t="1242"/>
          <a:stretch/>
        </p:blipFill>
        <p:spPr>
          <a:xfrm>
            <a:off x="1028700" y="1393960"/>
            <a:ext cx="7690167" cy="7499081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3"/>
          <p:cNvSpPr txBox="1"/>
          <p:nvPr/>
        </p:nvSpPr>
        <p:spPr>
          <a:xfrm>
            <a:off x="12745028" y="800735"/>
            <a:ext cx="4514272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Project Supervisor</a:t>
            </a:r>
            <a:endParaRPr/>
          </a:p>
        </p:txBody>
      </p:sp>
      <p:sp>
        <p:nvSpPr>
          <p:cNvPr id="251" name="Google Shape;251;p23"/>
          <p:cNvSpPr txBox="1"/>
          <p:nvPr/>
        </p:nvSpPr>
        <p:spPr>
          <a:xfrm>
            <a:off x="6886864" y="9344025"/>
            <a:ext cx="4514272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mazba.kamal@btracsl.com</a:t>
            </a:r>
            <a:endParaRPr/>
          </a:p>
        </p:txBody>
      </p:sp>
      <p:sp>
        <p:nvSpPr>
          <p:cNvPr id="252" name="Google Shape;252;p23"/>
          <p:cNvSpPr txBox="1"/>
          <p:nvPr/>
        </p:nvSpPr>
        <p:spPr>
          <a:xfrm>
            <a:off x="9543444" y="2742451"/>
            <a:ext cx="7782531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Md. Mazba Kamal</a:t>
            </a:r>
            <a:endParaRPr/>
          </a:p>
        </p:txBody>
      </p:sp>
      <p:sp>
        <p:nvSpPr>
          <p:cNvPr id="253" name="Google Shape;253;p23"/>
          <p:cNvSpPr txBox="1"/>
          <p:nvPr/>
        </p:nvSpPr>
        <p:spPr>
          <a:xfrm>
            <a:off x="11103101" y="4587980"/>
            <a:ext cx="6222874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 Trac Solutions</a:t>
            </a:r>
            <a:endParaRPr/>
          </a:p>
        </p:txBody>
      </p:sp>
      <p:sp>
        <p:nvSpPr>
          <p:cNvPr id="254" name="Google Shape;254;p23"/>
          <p:cNvSpPr txBox="1"/>
          <p:nvPr/>
        </p:nvSpPr>
        <p:spPr>
          <a:xfrm>
            <a:off x="11898942" y="4162247"/>
            <a:ext cx="5427033" cy="398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1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Development Lead, Web Applications</a:t>
            </a:r>
            <a:endParaRPr/>
          </a:p>
        </p:txBody>
      </p:sp>
      <p:sp>
        <p:nvSpPr>
          <p:cNvPr id="255" name="Google Shape;255;p23"/>
          <p:cNvSpPr/>
          <p:nvPr/>
        </p:nvSpPr>
        <p:spPr>
          <a:xfrm>
            <a:off x="13601700" y="5289655"/>
            <a:ext cx="3657600" cy="1385455"/>
          </a:xfrm>
          <a:custGeom>
            <a:rect b="b" l="l" r="r" t="t"/>
            <a:pathLst>
              <a:path extrusionOk="0" h="1385455" w="3657600">
                <a:moveTo>
                  <a:pt x="0" y="0"/>
                </a:moveTo>
                <a:lnTo>
                  <a:pt x="3657600" y="0"/>
                </a:lnTo>
                <a:lnTo>
                  <a:pt x="3657600" y="1385455"/>
                </a:lnTo>
                <a:lnTo>
                  <a:pt x="0" y="138545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56" name="Google Shape;256;p23"/>
          <p:cNvSpPr txBox="1"/>
          <p:nvPr/>
        </p:nvSpPr>
        <p:spPr>
          <a:xfrm>
            <a:off x="17171075" y="9534525"/>
            <a:ext cx="352901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11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4"/>
          <p:cNvSpPr/>
          <p:nvPr/>
        </p:nvSpPr>
        <p:spPr>
          <a:xfrm>
            <a:off x="9245913" y="1629598"/>
            <a:ext cx="3324708" cy="332133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4"/>
          <p:cNvSpPr/>
          <p:nvPr/>
        </p:nvSpPr>
        <p:spPr>
          <a:xfrm>
            <a:off x="13161171" y="1629598"/>
            <a:ext cx="3324708" cy="332133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4"/>
          <p:cNvSpPr/>
          <p:nvPr/>
        </p:nvSpPr>
        <p:spPr>
          <a:xfrm>
            <a:off x="13161171" y="5379553"/>
            <a:ext cx="3324708" cy="332133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4"/>
          <p:cNvSpPr/>
          <p:nvPr/>
        </p:nvSpPr>
        <p:spPr>
          <a:xfrm>
            <a:off x="9245913" y="5393316"/>
            <a:ext cx="3324708" cy="332133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4"/>
          <p:cNvSpPr/>
          <p:nvPr/>
        </p:nvSpPr>
        <p:spPr>
          <a:xfrm>
            <a:off x="9423425" y="1789408"/>
            <a:ext cx="2969684" cy="2969684"/>
          </a:xfrm>
          <a:custGeom>
            <a:rect b="b" l="l" r="r" t="t"/>
            <a:pathLst>
              <a:path extrusionOk="0" h="2969684" w="2969684">
                <a:moveTo>
                  <a:pt x="0" y="0"/>
                </a:moveTo>
                <a:lnTo>
                  <a:pt x="2969684" y="0"/>
                </a:lnTo>
                <a:lnTo>
                  <a:pt x="2969684" y="2969684"/>
                </a:lnTo>
                <a:lnTo>
                  <a:pt x="0" y="296968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6" name="Google Shape;266;p24"/>
          <p:cNvSpPr/>
          <p:nvPr/>
        </p:nvSpPr>
        <p:spPr>
          <a:xfrm>
            <a:off x="13342146" y="1789408"/>
            <a:ext cx="2925611" cy="2925611"/>
          </a:xfrm>
          <a:custGeom>
            <a:rect b="b" l="l" r="r" t="t"/>
            <a:pathLst>
              <a:path extrusionOk="0" h="2925611" w="2925611">
                <a:moveTo>
                  <a:pt x="0" y="0"/>
                </a:moveTo>
                <a:lnTo>
                  <a:pt x="2925611" y="0"/>
                </a:lnTo>
                <a:lnTo>
                  <a:pt x="2925611" y="2925610"/>
                </a:lnTo>
                <a:lnTo>
                  <a:pt x="0" y="2925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67" name="Google Shape;267;p24"/>
          <p:cNvSpPr txBox="1"/>
          <p:nvPr/>
        </p:nvSpPr>
        <p:spPr>
          <a:xfrm>
            <a:off x="1599747" y="2485315"/>
            <a:ext cx="7051756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My Responsibilities</a:t>
            </a:r>
            <a:endParaRPr/>
          </a:p>
        </p:txBody>
      </p:sp>
      <p:sp>
        <p:nvSpPr>
          <p:cNvPr id="268" name="Google Shape;268;p24"/>
          <p:cNvSpPr txBox="1"/>
          <p:nvPr/>
        </p:nvSpPr>
        <p:spPr>
          <a:xfrm>
            <a:off x="1599747" y="4330843"/>
            <a:ext cx="6222874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Designing and implementing the user interface for CommitQ using modern web technologies.</a:t>
            </a:r>
            <a:endParaRPr/>
          </a:p>
        </p:txBody>
      </p:sp>
      <p:sp>
        <p:nvSpPr>
          <p:cNvPr id="269" name="Google Shape;269;p24"/>
          <p:cNvSpPr txBox="1"/>
          <p:nvPr/>
        </p:nvSpPr>
        <p:spPr>
          <a:xfrm>
            <a:off x="1599747" y="5705902"/>
            <a:ext cx="6222874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Building APIs and server-side logic to fetch and process GitHub analytics data.</a:t>
            </a:r>
            <a:endParaRPr/>
          </a:p>
        </p:txBody>
      </p:sp>
      <p:sp>
        <p:nvSpPr>
          <p:cNvPr id="270" name="Google Shape;270;p24"/>
          <p:cNvSpPr txBox="1"/>
          <p:nvPr/>
        </p:nvSpPr>
        <p:spPr>
          <a:xfrm>
            <a:off x="1599747" y="7080960"/>
            <a:ext cx="6222874" cy="10636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Successfully deploying the application to a VPS and ensuring it runs smoothly in a production environment.</a:t>
            </a:r>
            <a:endParaRPr/>
          </a:p>
        </p:txBody>
      </p:sp>
      <p:sp>
        <p:nvSpPr>
          <p:cNvPr id="271" name="Google Shape;271;p24"/>
          <p:cNvSpPr txBox="1"/>
          <p:nvPr/>
        </p:nvSpPr>
        <p:spPr>
          <a:xfrm>
            <a:off x="1599747" y="3905110"/>
            <a:ext cx="3262814" cy="398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1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Frontend</a:t>
            </a:r>
            <a:endParaRPr/>
          </a:p>
        </p:txBody>
      </p:sp>
      <p:sp>
        <p:nvSpPr>
          <p:cNvPr id="272" name="Google Shape;272;p24"/>
          <p:cNvSpPr txBox="1"/>
          <p:nvPr/>
        </p:nvSpPr>
        <p:spPr>
          <a:xfrm>
            <a:off x="1599747" y="5280168"/>
            <a:ext cx="3262814" cy="398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1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Backend</a:t>
            </a:r>
            <a:endParaRPr/>
          </a:p>
        </p:txBody>
      </p:sp>
      <p:sp>
        <p:nvSpPr>
          <p:cNvPr id="273" name="Google Shape;273;p24"/>
          <p:cNvSpPr txBox="1"/>
          <p:nvPr/>
        </p:nvSpPr>
        <p:spPr>
          <a:xfrm>
            <a:off x="1599747" y="6655227"/>
            <a:ext cx="3262814" cy="398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1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Deployment</a:t>
            </a:r>
            <a:endParaRPr/>
          </a:p>
        </p:txBody>
      </p:sp>
      <p:sp>
        <p:nvSpPr>
          <p:cNvPr id="274" name="Google Shape;274;p24"/>
          <p:cNvSpPr txBox="1"/>
          <p:nvPr/>
        </p:nvSpPr>
        <p:spPr>
          <a:xfrm>
            <a:off x="17151906" y="9534525"/>
            <a:ext cx="391239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12</a:t>
            </a:r>
            <a:endParaRPr/>
          </a:p>
        </p:txBody>
      </p:sp>
      <p:pic>
        <p:nvPicPr>
          <p:cNvPr id="275" name="Google Shape;275;p24" title="graphql-svgrepo-co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02625" y="5726254"/>
            <a:ext cx="2925600" cy="292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4" title="server-minimalistic-svgrepo-co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275479" y="5577075"/>
            <a:ext cx="2969675" cy="2969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AB6EB"/>
        </a:solidFill>
      </p:bgPr>
    </p:bg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/>
          <p:nvPr/>
        </p:nvSpPr>
        <p:spPr>
          <a:xfrm>
            <a:off x="0" y="0"/>
            <a:ext cx="7165904" cy="10287000"/>
          </a:xfrm>
          <a:custGeom>
            <a:rect b="b" l="l" r="r" t="t"/>
            <a:pathLst>
              <a:path extrusionOk="0" h="3479800" w="2424022">
                <a:moveTo>
                  <a:pt x="0" y="0"/>
                </a:moveTo>
                <a:lnTo>
                  <a:pt x="2424022" y="0"/>
                </a:lnTo>
                <a:lnTo>
                  <a:pt x="2424022" y="3479800"/>
                </a:lnTo>
                <a:lnTo>
                  <a:pt x="0" y="34798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282" name="Google Shape;282;p25"/>
          <p:cNvSpPr txBox="1"/>
          <p:nvPr/>
        </p:nvSpPr>
        <p:spPr>
          <a:xfrm>
            <a:off x="1028700" y="3560629"/>
            <a:ext cx="5724014" cy="8572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Challanges</a:t>
            </a:r>
            <a:endParaRPr/>
          </a:p>
        </p:txBody>
      </p:sp>
      <p:sp>
        <p:nvSpPr>
          <p:cNvPr id="283" name="Google Shape;283;p25"/>
          <p:cNvSpPr txBox="1"/>
          <p:nvPr/>
        </p:nvSpPr>
        <p:spPr>
          <a:xfrm>
            <a:off x="1028700" y="4589915"/>
            <a:ext cx="5724014" cy="1254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78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While working on CommitQ, I encountered and solved multiple real-world challenges</a:t>
            </a:r>
            <a:endParaRPr/>
          </a:p>
        </p:txBody>
      </p:sp>
      <p:sp>
        <p:nvSpPr>
          <p:cNvPr id="284" name="Google Shape;284;p25"/>
          <p:cNvSpPr txBox="1"/>
          <p:nvPr/>
        </p:nvSpPr>
        <p:spPr>
          <a:xfrm>
            <a:off x="8204751" y="6454093"/>
            <a:ext cx="294719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Type Definitions</a:t>
            </a:r>
            <a:endParaRPr/>
          </a:p>
        </p:txBody>
      </p:sp>
      <p:sp>
        <p:nvSpPr>
          <p:cNvPr id="285" name="Google Shape;285;p25"/>
          <p:cNvSpPr txBox="1"/>
          <p:nvPr/>
        </p:nvSpPr>
        <p:spPr>
          <a:xfrm>
            <a:off x="11260142" y="6454093"/>
            <a:ext cx="2947192" cy="647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GraphQL Query Handling</a:t>
            </a:r>
            <a:endParaRPr/>
          </a:p>
        </p:txBody>
      </p:sp>
      <p:sp>
        <p:nvSpPr>
          <p:cNvPr id="286" name="Google Shape;286;p25"/>
          <p:cNvSpPr txBox="1"/>
          <p:nvPr/>
        </p:nvSpPr>
        <p:spPr>
          <a:xfrm>
            <a:off x="14312108" y="6454093"/>
            <a:ext cx="294719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Deployment</a:t>
            </a:r>
            <a:endParaRPr/>
          </a:p>
        </p:txBody>
      </p:sp>
      <p:cxnSp>
        <p:nvCxnSpPr>
          <p:cNvPr id="287" name="Google Shape;287;p25"/>
          <p:cNvCxnSpPr/>
          <p:nvPr/>
        </p:nvCxnSpPr>
        <p:spPr>
          <a:xfrm>
            <a:off x="8213113" y="5876261"/>
            <a:ext cx="9041249" cy="0"/>
          </a:xfrm>
          <a:prstGeom prst="straightConnector1">
            <a:avLst/>
          </a:prstGeom>
          <a:noFill/>
          <a:ln cap="rnd" cmpd="sng" w="2952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88" name="Google Shape;288;p25"/>
          <p:cNvCxnSpPr/>
          <p:nvPr/>
        </p:nvCxnSpPr>
        <p:spPr>
          <a:xfrm rot="5399999">
            <a:off x="9471311" y="6192835"/>
            <a:ext cx="414073" cy="0"/>
          </a:xfrm>
          <a:prstGeom prst="straightConnector1">
            <a:avLst/>
          </a:prstGeom>
          <a:noFill/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89" name="Google Shape;289;p25"/>
          <p:cNvCxnSpPr/>
          <p:nvPr/>
        </p:nvCxnSpPr>
        <p:spPr>
          <a:xfrm rot="5399999">
            <a:off x="12526701" y="6192835"/>
            <a:ext cx="414073" cy="0"/>
          </a:xfrm>
          <a:prstGeom prst="straightConnector1">
            <a:avLst/>
          </a:prstGeom>
          <a:noFill/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290" name="Google Shape;290;p25"/>
          <p:cNvCxnSpPr/>
          <p:nvPr/>
        </p:nvCxnSpPr>
        <p:spPr>
          <a:xfrm rot="5399999">
            <a:off x="15578668" y="6192835"/>
            <a:ext cx="414073" cy="0"/>
          </a:xfrm>
          <a:prstGeom prst="straightConnector1">
            <a:avLst/>
          </a:prstGeom>
          <a:noFill/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291" name="Google Shape;291;p25"/>
          <p:cNvSpPr/>
          <p:nvPr/>
        </p:nvSpPr>
        <p:spPr>
          <a:xfrm>
            <a:off x="8353229" y="2929524"/>
            <a:ext cx="2650236" cy="2647544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25"/>
          <p:cNvSpPr/>
          <p:nvPr/>
        </p:nvSpPr>
        <p:spPr>
          <a:xfrm>
            <a:off x="14020197" y="2929524"/>
            <a:ext cx="2644623" cy="2641936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25"/>
          <p:cNvSpPr/>
          <p:nvPr/>
        </p:nvSpPr>
        <p:spPr>
          <a:xfrm>
            <a:off x="11151943" y="2973006"/>
            <a:ext cx="2715854" cy="2598454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5"/>
          <p:cNvSpPr/>
          <p:nvPr/>
        </p:nvSpPr>
        <p:spPr>
          <a:xfrm>
            <a:off x="8536523" y="3125887"/>
            <a:ext cx="2264599" cy="2264599"/>
          </a:xfrm>
          <a:custGeom>
            <a:rect b="b" l="l" r="r" t="t"/>
            <a:pathLst>
              <a:path extrusionOk="0" h="2264599" w="2264599">
                <a:moveTo>
                  <a:pt x="0" y="0"/>
                </a:moveTo>
                <a:lnTo>
                  <a:pt x="2264598" y="0"/>
                </a:lnTo>
                <a:lnTo>
                  <a:pt x="2264598" y="2264599"/>
                </a:lnTo>
                <a:lnTo>
                  <a:pt x="0" y="2264599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295" name="Google Shape;295;p25"/>
          <p:cNvSpPr txBox="1"/>
          <p:nvPr/>
        </p:nvSpPr>
        <p:spPr>
          <a:xfrm>
            <a:off x="17149227" y="9534525"/>
            <a:ext cx="396597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13</a:t>
            </a:r>
            <a:endParaRPr/>
          </a:p>
        </p:txBody>
      </p:sp>
      <p:pic>
        <p:nvPicPr>
          <p:cNvPr id="296" name="Google Shape;296;p25" title="graphql-svgrepo-com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049038" y="2841129"/>
            <a:ext cx="2925600" cy="292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5" title="server-minimalistic-svgrepo-co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971975" y="2925929"/>
            <a:ext cx="2650250" cy="26502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6"/>
          <p:cNvSpPr/>
          <p:nvPr/>
        </p:nvSpPr>
        <p:spPr>
          <a:xfrm>
            <a:off x="9245913" y="1629598"/>
            <a:ext cx="3324708" cy="332133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6"/>
          <p:cNvSpPr/>
          <p:nvPr/>
        </p:nvSpPr>
        <p:spPr>
          <a:xfrm>
            <a:off x="13161171" y="1629598"/>
            <a:ext cx="3324708" cy="332133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26"/>
          <p:cNvSpPr/>
          <p:nvPr/>
        </p:nvSpPr>
        <p:spPr>
          <a:xfrm>
            <a:off x="13161171" y="5379553"/>
            <a:ext cx="3324708" cy="332133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5" name="Google Shape;305;p26"/>
          <p:cNvSpPr/>
          <p:nvPr/>
        </p:nvSpPr>
        <p:spPr>
          <a:xfrm>
            <a:off x="9245913" y="5393316"/>
            <a:ext cx="3324708" cy="3321330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6"/>
          <p:cNvSpPr/>
          <p:nvPr/>
        </p:nvSpPr>
        <p:spPr>
          <a:xfrm>
            <a:off x="13342146" y="1789408"/>
            <a:ext cx="2925611" cy="2925611"/>
          </a:xfrm>
          <a:custGeom>
            <a:rect b="b" l="l" r="r" t="t"/>
            <a:pathLst>
              <a:path extrusionOk="0" h="2925611" w="2925611">
                <a:moveTo>
                  <a:pt x="0" y="0"/>
                </a:moveTo>
                <a:lnTo>
                  <a:pt x="2925611" y="0"/>
                </a:lnTo>
                <a:lnTo>
                  <a:pt x="2925611" y="2925610"/>
                </a:lnTo>
                <a:lnTo>
                  <a:pt x="0" y="2925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7" name="Google Shape;307;p26"/>
          <p:cNvSpPr/>
          <p:nvPr/>
        </p:nvSpPr>
        <p:spPr>
          <a:xfrm>
            <a:off x="9453057" y="1846508"/>
            <a:ext cx="2925611" cy="2925611"/>
          </a:xfrm>
          <a:custGeom>
            <a:rect b="b" l="l" r="r" t="t"/>
            <a:pathLst>
              <a:path extrusionOk="0" h="2925611" w="2925611">
                <a:moveTo>
                  <a:pt x="0" y="0"/>
                </a:moveTo>
                <a:lnTo>
                  <a:pt x="2925611" y="0"/>
                </a:lnTo>
                <a:lnTo>
                  <a:pt x="2925611" y="2925610"/>
                </a:lnTo>
                <a:lnTo>
                  <a:pt x="0" y="292561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08" name="Google Shape;308;p26"/>
          <p:cNvSpPr txBox="1"/>
          <p:nvPr/>
        </p:nvSpPr>
        <p:spPr>
          <a:xfrm>
            <a:off x="1599747" y="2485315"/>
            <a:ext cx="7051756" cy="923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New Skills</a:t>
            </a:r>
            <a:endParaRPr/>
          </a:p>
        </p:txBody>
      </p:sp>
      <p:sp>
        <p:nvSpPr>
          <p:cNvPr id="309" name="Google Shape;309;p26"/>
          <p:cNvSpPr txBox="1"/>
          <p:nvPr/>
        </p:nvSpPr>
        <p:spPr>
          <a:xfrm>
            <a:off x="1599747" y="4330843"/>
            <a:ext cx="6222874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Improved code quality with strong typing and error prevention.</a:t>
            </a:r>
            <a:endParaRPr/>
          </a:p>
        </p:txBody>
      </p:sp>
      <p:sp>
        <p:nvSpPr>
          <p:cNvPr id="310" name="Google Shape;310;p26"/>
          <p:cNvSpPr txBox="1"/>
          <p:nvPr/>
        </p:nvSpPr>
        <p:spPr>
          <a:xfrm>
            <a:off x="1599747" y="5705902"/>
            <a:ext cx="6222874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Built fast, scalable, and SEO-friendly web applications.</a:t>
            </a:r>
            <a:endParaRPr/>
          </a:p>
        </p:txBody>
      </p:sp>
      <p:sp>
        <p:nvSpPr>
          <p:cNvPr id="311" name="Google Shape;311;p26"/>
          <p:cNvSpPr txBox="1"/>
          <p:nvPr/>
        </p:nvSpPr>
        <p:spPr>
          <a:xfrm>
            <a:off x="1599747" y="7080960"/>
            <a:ext cx="6222874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Learned to structure and query data efficiently using GitHub’s GraphQL API.</a:t>
            </a:r>
            <a:endParaRPr/>
          </a:p>
        </p:txBody>
      </p:sp>
      <p:sp>
        <p:nvSpPr>
          <p:cNvPr id="312" name="Google Shape;312;p26"/>
          <p:cNvSpPr txBox="1"/>
          <p:nvPr/>
        </p:nvSpPr>
        <p:spPr>
          <a:xfrm>
            <a:off x="1599747" y="3905110"/>
            <a:ext cx="3262814" cy="398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1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TypeScript</a:t>
            </a:r>
            <a:endParaRPr/>
          </a:p>
        </p:txBody>
      </p:sp>
      <p:sp>
        <p:nvSpPr>
          <p:cNvPr id="313" name="Google Shape;313;p26"/>
          <p:cNvSpPr txBox="1"/>
          <p:nvPr/>
        </p:nvSpPr>
        <p:spPr>
          <a:xfrm>
            <a:off x="1599747" y="5280168"/>
            <a:ext cx="3262814" cy="398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1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Next.js</a:t>
            </a:r>
            <a:endParaRPr/>
          </a:p>
        </p:txBody>
      </p:sp>
      <p:sp>
        <p:nvSpPr>
          <p:cNvPr id="314" name="Google Shape;314;p26"/>
          <p:cNvSpPr txBox="1"/>
          <p:nvPr/>
        </p:nvSpPr>
        <p:spPr>
          <a:xfrm>
            <a:off x="1599747" y="6655227"/>
            <a:ext cx="3262814" cy="398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1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GitHub GraphQL API</a:t>
            </a:r>
            <a:endParaRPr/>
          </a:p>
        </p:txBody>
      </p:sp>
      <p:sp>
        <p:nvSpPr>
          <p:cNvPr id="315" name="Google Shape;315;p26"/>
          <p:cNvSpPr txBox="1"/>
          <p:nvPr/>
        </p:nvSpPr>
        <p:spPr>
          <a:xfrm>
            <a:off x="1609272" y="8341719"/>
            <a:ext cx="6222874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Hands-on experience with server environments, command-line operations, and VPS management.</a:t>
            </a:r>
            <a:endParaRPr/>
          </a:p>
        </p:txBody>
      </p:sp>
      <p:sp>
        <p:nvSpPr>
          <p:cNvPr id="316" name="Google Shape;316;p26"/>
          <p:cNvSpPr txBox="1"/>
          <p:nvPr/>
        </p:nvSpPr>
        <p:spPr>
          <a:xfrm>
            <a:off x="1609272" y="7915985"/>
            <a:ext cx="3262814" cy="398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1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Deployment</a:t>
            </a:r>
            <a:endParaRPr/>
          </a:p>
        </p:txBody>
      </p:sp>
      <p:sp>
        <p:nvSpPr>
          <p:cNvPr id="317" name="Google Shape;317;p26"/>
          <p:cNvSpPr txBox="1"/>
          <p:nvPr/>
        </p:nvSpPr>
        <p:spPr>
          <a:xfrm>
            <a:off x="17146786" y="9534525"/>
            <a:ext cx="401479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14</a:t>
            </a:r>
            <a:endParaRPr/>
          </a:p>
        </p:txBody>
      </p:sp>
      <p:pic>
        <p:nvPicPr>
          <p:cNvPr id="318" name="Google Shape;318;p26" title="graphql-svgrepo-com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02625" y="5726254"/>
            <a:ext cx="2925600" cy="29255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26" title="server-minimalistic-svgrepo-com.png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3275479" y="5577075"/>
            <a:ext cx="2969675" cy="2969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4" name="Google Shape;324;p27"/>
          <p:cNvGrpSpPr/>
          <p:nvPr/>
        </p:nvGrpSpPr>
        <p:grpSpPr>
          <a:xfrm>
            <a:off x="0" y="1926182"/>
            <a:ext cx="18288000" cy="6217644"/>
            <a:chOff x="0" y="-57150"/>
            <a:chExt cx="4816593" cy="1637569"/>
          </a:xfrm>
        </p:grpSpPr>
        <p:sp>
          <p:nvSpPr>
            <p:cNvPr id="325" name="Google Shape;325;p27"/>
            <p:cNvSpPr/>
            <p:nvPr/>
          </p:nvSpPr>
          <p:spPr>
            <a:xfrm>
              <a:off x="0" y="0"/>
              <a:ext cx="4816592" cy="1580419"/>
            </a:xfrm>
            <a:custGeom>
              <a:rect b="b" l="l" r="r" t="t"/>
              <a:pathLst>
                <a:path extrusionOk="0" h="1580419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580419"/>
                  </a:lnTo>
                  <a:lnTo>
                    <a:pt x="0" y="1580419"/>
                  </a:lnTo>
                  <a:close/>
                </a:path>
              </a:pathLst>
            </a:custGeom>
            <a:solidFill>
              <a:srgbClr val="8AB6EB"/>
            </a:solidFill>
            <a:ln>
              <a:noFill/>
            </a:ln>
          </p:spPr>
        </p:sp>
        <p:sp>
          <p:nvSpPr>
            <p:cNvPr id="326" name="Google Shape;326;p27"/>
            <p:cNvSpPr txBox="1"/>
            <p:nvPr/>
          </p:nvSpPr>
          <p:spPr>
            <a:xfrm>
              <a:off x="0" y="-57150"/>
              <a:ext cx="4816593" cy="16375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7" name="Google Shape;327;p27"/>
          <p:cNvGrpSpPr/>
          <p:nvPr/>
        </p:nvGrpSpPr>
        <p:grpSpPr>
          <a:xfrm>
            <a:off x="3623484" y="3075867"/>
            <a:ext cx="11378680" cy="2429820"/>
            <a:chOff x="0" y="-9525"/>
            <a:chExt cx="2996854" cy="639953"/>
          </a:xfrm>
        </p:grpSpPr>
        <p:sp>
          <p:nvSpPr>
            <p:cNvPr id="328" name="Google Shape;328;p27"/>
            <p:cNvSpPr/>
            <p:nvPr/>
          </p:nvSpPr>
          <p:spPr>
            <a:xfrm>
              <a:off x="0" y="0"/>
              <a:ext cx="2996854" cy="630428"/>
            </a:xfrm>
            <a:custGeom>
              <a:rect b="b" l="l" r="r" t="t"/>
              <a:pathLst>
                <a:path extrusionOk="0" h="630428" w="2996854">
                  <a:moveTo>
                    <a:pt x="0" y="0"/>
                  </a:moveTo>
                  <a:lnTo>
                    <a:pt x="2996854" y="0"/>
                  </a:lnTo>
                  <a:lnTo>
                    <a:pt x="2996854" y="630428"/>
                  </a:lnTo>
                  <a:lnTo>
                    <a:pt x="0" y="6304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85725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329" name="Google Shape;329;p27"/>
            <p:cNvSpPr txBox="1"/>
            <p:nvPr/>
          </p:nvSpPr>
          <p:spPr>
            <a:xfrm>
              <a:off x="0" y="-9525"/>
              <a:ext cx="2996854" cy="6399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6999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B Trac CommitQ</a:t>
              </a:r>
              <a:endParaRPr/>
            </a:p>
          </p:txBody>
        </p:sp>
      </p:grpSp>
      <p:sp>
        <p:nvSpPr>
          <p:cNvPr id="330" name="Google Shape;330;p27"/>
          <p:cNvSpPr txBox="1"/>
          <p:nvPr/>
        </p:nvSpPr>
        <p:spPr>
          <a:xfrm>
            <a:off x="5522042" y="5761599"/>
            <a:ext cx="9254900" cy="20128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78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B-Trac CommitQ is designed to give powerful analytics and activity tracking for any GitHub Organization. It visualizes repo activity, pull requests, issues, and team contributions — all in one dashboard.</a:t>
            </a:r>
            <a:endParaRPr/>
          </a:p>
        </p:txBody>
      </p:sp>
      <p:sp>
        <p:nvSpPr>
          <p:cNvPr id="331" name="Google Shape;331;p27"/>
          <p:cNvSpPr txBox="1"/>
          <p:nvPr/>
        </p:nvSpPr>
        <p:spPr>
          <a:xfrm>
            <a:off x="3596385" y="7308814"/>
            <a:ext cx="1812833" cy="3587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CommitQ</a:t>
            </a:r>
            <a:endParaRPr/>
          </a:p>
        </p:txBody>
      </p:sp>
      <p:sp>
        <p:nvSpPr>
          <p:cNvPr id="332" name="Google Shape;332;p27"/>
          <p:cNvSpPr/>
          <p:nvPr/>
        </p:nvSpPr>
        <p:spPr>
          <a:xfrm>
            <a:off x="3793991" y="5787988"/>
            <a:ext cx="1417621" cy="1295675"/>
          </a:xfrm>
          <a:prstGeom prst="rect">
            <a:avLst/>
          </a:prstGeom>
          <a:solidFill>
            <a:srgbClr val="F6F6F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7"/>
          <p:cNvSpPr/>
          <p:nvPr/>
        </p:nvSpPr>
        <p:spPr>
          <a:xfrm>
            <a:off x="4005404" y="5954347"/>
            <a:ext cx="994794" cy="994794"/>
          </a:xfrm>
          <a:custGeom>
            <a:rect b="b" l="l" r="r" t="t"/>
            <a:pathLst>
              <a:path extrusionOk="0" h="994794" w="994794">
                <a:moveTo>
                  <a:pt x="0" y="0"/>
                </a:moveTo>
                <a:lnTo>
                  <a:pt x="994794" y="0"/>
                </a:lnTo>
                <a:lnTo>
                  <a:pt x="994794" y="994794"/>
                </a:lnTo>
                <a:lnTo>
                  <a:pt x="0" y="99479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334" name="Google Shape;334;p27"/>
          <p:cNvSpPr txBox="1"/>
          <p:nvPr/>
        </p:nvSpPr>
        <p:spPr>
          <a:xfrm>
            <a:off x="4229211" y="8890238"/>
            <a:ext cx="10772953" cy="498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903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http://103.168.140.122/github-dashboard</a:t>
            </a:r>
            <a:endParaRPr/>
          </a:p>
        </p:txBody>
      </p:sp>
      <p:sp>
        <p:nvSpPr>
          <p:cNvPr id="335" name="Google Shape;335;p27"/>
          <p:cNvSpPr txBox="1"/>
          <p:nvPr/>
        </p:nvSpPr>
        <p:spPr>
          <a:xfrm>
            <a:off x="12745028" y="800735"/>
            <a:ext cx="4514272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Project Progress</a:t>
            </a:r>
            <a:endParaRPr/>
          </a:p>
        </p:txBody>
      </p:sp>
      <p:sp>
        <p:nvSpPr>
          <p:cNvPr id="336" name="Google Shape;336;p27"/>
          <p:cNvSpPr txBox="1"/>
          <p:nvPr/>
        </p:nvSpPr>
        <p:spPr>
          <a:xfrm>
            <a:off x="17146965" y="9534525"/>
            <a:ext cx="401122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15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1" name="Google Shape;341;p28"/>
          <p:cNvPicPr preferRelativeResize="0"/>
          <p:nvPr/>
        </p:nvPicPr>
        <p:blipFill rotWithShape="1">
          <a:blip r:embed="rId3">
            <a:alphaModFix/>
          </a:blip>
          <a:srcRect b="0" l="17" r="16" t="0"/>
          <a:stretch/>
        </p:blipFill>
        <p:spPr>
          <a:xfrm>
            <a:off x="1767861" y="1673198"/>
            <a:ext cx="6938179" cy="6940603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28"/>
          <p:cNvSpPr txBox="1"/>
          <p:nvPr/>
        </p:nvSpPr>
        <p:spPr>
          <a:xfrm>
            <a:off x="9845862" y="2215465"/>
            <a:ext cx="5467800" cy="86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6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Workopolo</a:t>
            </a:r>
            <a:endParaRPr/>
          </a:p>
        </p:txBody>
      </p:sp>
      <p:sp>
        <p:nvSpPr>
          <p:cNvPr id="343" name="Google Shape;343;p28"/>
          <p:cNvSpPr txBox="1"/>
          <p:nvPr/>
        </p:nvSpPr>
        <p:spPr>
          <a:xfrm>
            <a:off x="9845862" y="3455185"/>
            <a:ext cx="6236127" cy="5025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78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Workopolo is a mobile &amp; web based application that makes easier communication process between manager &amp; employee or supervisor &amp; subordinate. </a:t>
            </a:r>
            <a:endParaRPr/>
          </a:p>
          <a:p>
            <a:pPr indent="0" lvl="0" marL="0" marR="0" rtl="0" algn="just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378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just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78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Our app helps manager or supervisor to keep track tasks of own and their employee or subordinates.</a:t>
            </a:r>
            <a:endParaRPr/>
          </a:p>
          <a:p>
            <a:pPr indent="0" lvl="0" marL="0" marR="0" rtl="0" algn="just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378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just">
              <a:lnSpc>
                <a:spcPct val="14003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78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Through our app user can create minutiae schedules which assures our users to make use of their office hours more efficiently.</a:t>
            </a:r>
            <a:endParaRPr/>
          </a:p>
        </p:txBody>
      </p:sp>
      <p:sp>
        <p:nvSpPr>
          <p:cNvPr id="344" name="Google Shape;344;p28"/>
          <p:cNvSpPr txBox="1"/>
          <p:nvPr/>
        </p:nvSpPr>
        <p:spPr>
          <a:xfrm>
            <a:off x="12745028" y="800735"/>
            <a:ext cx="4514272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Future Learning Goals</a:t>
            </a:r>
            <a:endParaRPr/>
          </a:p>
        </p:txBody>
      </p:sp>
      <p:sp>
        <p:nvSpPr>
          <p:cNvPr id="345" name="Google Shape;345;p28"/>
          <p:cNvSpPr txBox="1"/>
          <p:nvPr/>
        </p:nvSpPr>
        <p:spPr>
          <a:xfrm>
            <a:off x="17134999" y="9534525"/>
            <a:ext cx="425053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16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AB6EB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9"/>
          <p:cNvSpPr txBox="1"/>
          <p:nvPr/>
        </p:nvSpPr>
        <p:spPr>
          <a:xfrm>
            <a:off x="2039328" y="3826664"/>
            <a:ext cx="7459961" cy="94828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399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6347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Thank You!</a:t>
            </a:r>
            <a:endParaRPr/>
          </a:p>
        </p:txBody>
      </p:sp>
      <p:cxnSp>
        <p:nvCxnSpPr>
          <p:cNvPr id="351" name="Google Shape;351;p29"/>
          <p:cNvCxnSpPr/>
          <p:nvPr/>
        </p:nvCxnSpPr>
        <p:spPr>
          <a:xfrm>
            <a:off x="2039328" y="5119639"/>
            <a:ext cx="7459961" cy="0"/>
          </a:xfrm>
          <a:prstGeom prst="straightConnector1">
            <a:avLst/>
          </a:prstGeom>
          <a:noFill/>
          <a:ln cap="flat" cmpd="sng" w="476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52" name="Google Shape;352;p29"/>
          <p:cNvSpPr txBox="1"/>
          <p:nvPr/>
        </p:nvSpPr>
        <p:spPr>
          <a:xfrm>
            <a:off x="2039328" y="5442364"/>
            <a:ext cx="4352827" cy="5223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13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06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For your listening...</a:t>
            </a:r>
            <a:endParaRPr/>
          </a:p>
        </p:txBody>
      </p:sp>
      <p:sp>
        <p:nvSpPr>
          <p:cNvPr id="353" name="Google Shape;353;p29"/>
          <p:cNvSpPr txBox="1"/>
          <p:nvPr/>
        </p:nvSpPr>
        <p:spPr>
          <a:xfrm>
            <a:off x="17152739" y="9534525"/>
            <a:ext cx="389573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17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4"/>
          <p:cNvSpPr/>
          <p:nvPr/>
        </p:nvSpPr>
        <p:spPr>
          <a:xfrm>
            <a:off x="8500670" y="1582794"/>
            <a:ext cx="1286659" cy="887795"/>
          </a:xfrm>
          <a:custGeom>
            <a:rect b="b" l="l" r="r" t="t"/>
            <a:pathLst>
              <a:path extrusionOk="0" h="887795" w="1286659">
                <a:moveTo>
                  <a:pt x="0" y="0"/>
                </a:moveTo>
                <a:lnTo>
                  <a:pt x="1286660" y="0"/>
                </a:lnTo>
                <a:lnTo>
                  <a:pt x="1286660" y="887795"/>
                </a:lnTo>
                <a:lnTo>
                  <a:pt x="0" y="887795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7" name="Google Shape;97;p14"/>
          <p:cNvSpPr/>
          <p:nvPr/>
        </p:nvSpPr>
        <p:spPr>
          <a:xfrm>
            <a:off x="13601700" y="7455016"/>
            <a:ext cx="3657600" cy="1385455"/>
          </a:xfrm>
          <a:custGeom>
            <a:rect b="b" l="l" r="r" t="t"/>
            <a:pathLst>
              <a:path extrusionOk="0" h="1385455" w="3657600">
                <a:moveTo>
                  <a:pt x="0" y="0"/>
                </a:moveTo>
                <a:lnTo>
                  <a:pt x="3657600" y="0"/>
                </a:lnTo>
                <a:lnTo>
                  <a:pt x="3657600" y="1385454"/>
                </a:lnTo>
                <a:lnTo>
                  <a:pt x="0" y="1385454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98" name="Google Shape;98;p14"/>
          <p:cNvSpPr txBox="1"/>
          <p:nvPr/>
        </p:nvSpPr>
        <p:spPr>
          <a:xfrm>
            <a:off x="1302555" y="2741905"/>
            <a:ext cx="15682891" cy="504879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103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B-Trac Solutions Ltd. is a prominent ICT (Information &amp; Communications Technology) company based in Dhaka, Bangladesh. It specializes in digital services, IoT solutions, and software development for web, mobile, desktop, and embedded systems. </a:t>
            </a:r>
            <a:endParaRPr/>
          </a:p>
          <a:p>
            <a:pPr indent="0" lvl="0" marL="0" marR="0" rtl="0" algn="just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4103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just">
              <a:lnSpc>
                <a:spcPct val="139995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4103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They operate under the Bangla Trac Group.</a:t>
            </a:r>
            <a:endParaRPr/>
          </a:p>
        </p:txBody>
      </p:sp>
      <p:sp>
        <p:nvSpPr>
          <p:cNvPr id="99" name="Google Shape;99;p14"/>
          <p:cNvSpPr txBox="1"/>
          <p:nvPr/>
        </p:nvSpPr>
        <p:spPr>
          <a:xfrm>
            <a:off x="12745028" y="800735"/>
            <a:ext cx="4514272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About  the Company</a:t>
            </a:r>
            <a:endParaRPr/>
          </a:p>
        </p:txBody>
      </p:sp>
      <p:sp>
        <p:nvSpPr>
          <p:cNvPr id="100" name="Google Shape;100;p14"/>
          <p:cNvSpPr txBox="1"/>
          <p:nvPr/>
        </p:nvSpPr>
        <p:spPr>
          <a:xfrm>
            <a:off x="12745028" y="9030335"/>
            <a:ext cx="4514272" cy="398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300" u="sng" cap="none" strike="noStrike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5"/>
              </a:rPr>
              <a:t>https://www.btracsolutions.com</a:t>
            </a:r>
            <a:endParaRPr/>
          </a:p>
        </p:txBody>
      </p:sp>
      <p:sp>
        <p:nvSpPr>
          <p:cNvPr id="101" name="Google Shape;101;p14"/>
          <p:cNvSpPr txBox="1"/>
          <p:nvPr/>
        </p:nvSpPr>
        <p:spPr>
          <a:xfrm>
            <a:off x="17240131" y="9534525"/>
            <a:ext cx="214789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2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5"/>
          <p:cNvGrpSpPr/>
          <p:nvPr/>
        </p:nvGrpSpPr>
        <p:grpSpPr>
          <a:xfrm>
            <a:off x="2661418" y="7878849"/>
            <a:ext cx="3830848" cy="812216"/>
            <a:chOff x="0" y="0"/>
            <a:chExt cx="1008948" cy="213917"/>
          </a:xfrm>
        </p:grpSpPr>
        <p:sp>
          <p:nvSpPr>
            <p:cNvPr id="107" name="Google Shape;107;p15"/>
            <p:cNvSpPr/>
            <p:nvPr/>
          </p:nvSpPr>
          <p:spPr>
            <a:xfrm>
              <a:off x="0" y="0"/>
              <a:ext cx="1008948" cy="213917"/>
            </a:xfrm>
            <a:custGeom>
              <a:rect b="b" l="l" r="r" t="t"/>
              <a:pathLst>
                <a:path extrusionOk="0" h="213917" w="1008948">
                  <a:moveTo>
                    <a:pt x="0" y="0"/>
                  </a:moveTo>
                  <a:lnTo>
                    <a:pt x="1008948" y="0"/>
                  </a:lnTo>
                  <a:lnTo>
                    <a:pt x="1008948" y="213917"/>
                  </a:lnTo>
                  <a:lnTo>
                    <a:pt x="0" y="213917"/>
                  </a:lnTo>
                  <a:close/>
                </a:path>
              </a:pathLst>
            </a:custGeom>
            <a:solidFill>
              <a:srgbClr val="8AB6EB"/>
            </a:solidFill>
            <a:ln>
              <a:noFill/>
            </a:ln>
          </p:spPr>
        </p:sp>
        <p:sp>
          <p:nvSpPr>
            <p:cNvPr id="108" name="Google Shape;108;p15"/>
            <p:cNvSpPr txBox="1"/>
            <p:nvPr/>
          </p:nvSpPr>
          <p:spPr>
            <a:xfrm>
              <a:off x="2" y="0"/>
              <a:ext cx="1008900" cy="213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00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Mohammed Tanvir Siddique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CEO</a:t>
              </a:r>
              <a:endParaRPr/>
            </a:p>
          </p:txBody>
        </p:sp>
      </p:grpSp>
      <p:grpSp>
        <p:nvGrpSpPr>
          <p:cNvPr id="109" name="Google Shape;109;p15"/>
          <p:cNvGrpSpPr/>
          <p:nvPr/>
        </p:nvGrpSpPr>
        <p:grpSpPr>
          <a:xfrm>
            <a:off x="7674175" y="7878849"/>
            <a:ext cx="3270247" cy="812216"/>
            <a:chOff x="-1" y="0"/>
            <a:chExt cx="861300" cy="213917"/>
          </a:xfrm>
        </p:grpSpPr>
        <p:sp>
          <p:nvSpPr>
            <p:cNvPr id="110" name="Google Shape;110;p15"/>
            <p:cNvSpPr/>
            <p:nvPr/>
          </p:nvSpPr>
          <p:spPr>
            <a:xfrm>
              <a:off x="0" y="0"/>
              <a:ext cx="861281" cy="213917"/>
            </a:xfrm>
            <a:custGeom>
              <a:rect b="b" l="l" r="r" t="t"/>
              <a:pathLst>
                <a:path extrusionOk="0" h="213917" w="861281">
                  <a:moveTo>
                    <a:pt x="0" y="0"/>
                  </a:moveTo>
                  <a:lnTo>
                    <a:pt x="861281" y="0"/>
                  </a:lnTo>
                  <a:lnTo>
                    <a:pt x="861281" y="213917"/>
                  </a:lnTo>
                  <a:lnTo>
                    <a:pt x="0" y="213917"/>
                  </a:lnTo>
                  <a:close/>
                </a:path>
              </a:pathLst>
            </a:custGeom>
            <a:solidFill>
              <a:srgbClr val="8AB6EB"/>
            </a:solidFill>
            <a:ln>
              <a:noFill/>
            </a:ln>
          </p:spPr>
        </p:sp>
        <p:sp>
          <p:nvSpPr>
            <p:cNvPr id="111" name="Google Shape;111;p15"/>
            <p:cNvSpPr txBox="1"/>
            <p:nvPr/>
          </p:nvSpPr>
          <p:spPr>
            <a:xfrm>
              <a:off x="-1" y="33481"/>
              <a:ext cx="861300" cy="18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00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Safayet Abdullah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Head Of Projects</a:t>
              </a:r>
              <a:endParaRPr/>
            </a:p>
          </p:txBody>
        </p:sp>
      </p:grpSp>
      <p:grpSp>
        <p:nvGrpSpPr>
          <p:cNvPr id="112" name="Google Shape;112;p15"/>
          <p:cNvGrpSpPr/>
          <p:nvPr/>
        </p:nvGrpSpPr>
        <p:grpSpPr>
          <a:xfrm>
            <a:off x="12321275" y="7878849"/>
            <a:ext cx="3270247" cy="812216"/>
            <a:chOff x="-1" y="0"/>
            <a:chExt cx="861300" cy="213917"/>
          </a:xfrm>
        </p:grpSpPr>
        <p:sp>
          <p:nvSpPr>
            <p:cNvPr id="113" name="Google Shape;113;p15"/>
            <p:cNvSpPr/>
            <p:nvPr/>
          </p:nvSpPr>
          <p:spPr>
            <a:xfrm>
              <a:off x="0" y="0"/>
              <a:ext cx="861281" cy="213917"/>
            </a:xfrm>
            <a:custGeom>
              <a:rect b="b" l="l" r="r" t="t"/>
              <a:pathLst>
                <a:path extrusionOk="0" h="213917" w="861281">
                  <a:moveTo>
                    <a:pt x="0" y="0"/>
                  </a:moveTo>
                  <a:lnTo>
                    <a:pt x="861281" y="0"/>
                  </a:lnTo>
                  <a:lnTo>
                    <a:pt x="861281" y="213917"/>
                  </a:lnTo>
                  <a:lnTo>
                    <a:pt x="0" y="213917"/>
                  </a:lnTo>
                  <a:close/>
                </a:path>
              </a:pathLst>
            </a:custGeom>
            <a:solidFill>
              <a:srgbClr val="8AB6EB"/>
            </a:solidFill>
            <a:ln>
              <a:noFill/>
            </a:ln>
          </p:spPr>
        </p:sp>
        <p:sp>
          <p:nvSpPr>
            <p:cNvPr id="114" name="Google Shape;114;p15"/>
            <p:cNvSpPr txBox="1"/>
            <p:nvPr/>
          </p:nvSpPr>
          <p:spPr>
            <a:xfrm>
              <a:off x="-1" y="33481"/>
              <a:ext cx="861300" cy="180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2100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Ashok Sinha</a:t>
              </a:r>
              <a:endParaRPr/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2100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Senior Project Manager</a:t>
              </a:r>
              <a:endParaRPr/>
            </a:p>
          </p:txBody>
        </p:sp>
      </p:grpSp>
      <p:sp>
        <p:nvSpPr>
          <p:cNvPr id="115" name="Google Shape;115;p15"/>
          <p:cNvSpPr/>
          <p:nvPr/>
        </p:nvSpPr>
        <p:spPr>
          <a:xfrm>
            <a:off x="2550283" y="3754256"/>
            <a:ext cx="3941718" cy="3941718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2013" l="0" r="0" t="-2013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5"/>
          <p:cNvSpPr/>
          <p:nvPr/>
        </p:nvSpPr>
        <p:spPr>
          <a:xfrm>
            <a:off x="7173274" y="3754256"/>
            <a:ext cx="3941718" cy="3941718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954" l="0" r="0" t="-954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5"/>
          <p:cNvSpPr/>
          <p:nvPr/>
        </p:nvSpPr>
        <p:spPr>
          <a:xfrm>
            <a:off x="11795999" y="3754256"/>
            <a:ext cx="3941718" cy="3941718"/>
          </a:xfrm>
          <a:custGeom>
            <a:rect b="b" l="l" r="r" t="t"/>
            <a:pathLst>
              <a:path extrusionOk="0" h="812800" w="812800">
                <a:moveTo>
                  <a:pt x="406400" y="0"/>
                </a:moveTo>
                <a:cubicBezTo>
                  <a:pt x="181951" y="0"/>
                  <a:pt x="0" y="181951"/>
                  <a:pt x="0" y="406400"/>
                </a:cubicBezTo>
                <a:cubicBezTo>
                  <a:pt x="0" y="630849"/>
                  <a:pt x="181951" y="812800"/>
                  <a:pt x="406400" y="812800"/>
                </a:cubicBezTo>
                <a:cubicBezTo>
                  <a:pt x="630849" y="812800"/>
                  <a:pt x="812800" y="630849"/>
                  <a:pt x="812800" y="406400"/>
                </a:cubicBezTo>
                <a:cubicBezTo>
                  <a:pt x="812800" y="181951"/>
                  <a:pt x="630849" y="0"/>
                  <a:pt x="406400" y="0"/>
                </a:cubicBez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9636" l="0" r="0" t="-9637"/>
            </a:stretch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5"/>
          <p:cNvSpPr txBox="1"/>
          <p:nvPr/>
        </p:nvSpPr>
        <p:spPr>
          <a:xfrm>
            <a:off x="2821675" y="1886052"/>
            <a:ext cx="12580270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Company Hierarchy</a:t>
            </a:r>
            <a:endParaRPr/>
          </a:p>
        </p:txBody>
      </p:sp>
      <p:sp>
        <p:nvSpPr>
          <p:cNvPr id="119" name="Google Shape;119;p15"/>
          <p:cNvSpPr txBox="1"/>
          <p:nvPr/>
        </p:nvSpPr>
        <p:spPr>
          <a:xfrm>
            <a:off x="17237452" y="9534525"/>
            <a:ext cx="220147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3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AB6EB"/>
        </a:soli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/>
          <p:nvPr/>
        </p:nvSpPr>
        <p:spPr>
          <a:xfrm>
            <a:off x="0" y="0"/>
            <a:ext cx="7165904" cy="10287000"/>
          </a:xfrm>
          <a:custGeom>
            <a:rect b="b" l="l" r="r" t="t"/>
            <a:pathLst>
              <a:path extrusionOk="0" h="3479800" w="2424022">
                <a:moveTo>
                  <a:pt x="0" y="0"/>
                </a:moveTo>
                <a:lnTo>
                  <a:pt x="2424022" y="0"/>
                </a:lnTo>
                <a:lnTo>
                  <a:pt x="2424022" y="3479800"/>
                </a:lnTo>
                <a:lnTo>
                  <a:pt x="0" y="34798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cxnSp>
        <p:nvCxnSpPr>
          <p:cNvPr id="125" name="Google Shape;125;p16"/>
          <p:cNvCxnSpPr/>
          <p:nvPr/>
        </p:nvCxnSpPr>
        <p:spPr>
          <a:xfrm>
            <a:off x="8000100" y="3501978"/>
            <a:ext cx="9309021" cy="0"/>
          </a:xfrm>
          <a:prstGeom prst="straightConnector1">
            <a:avLst/>
          </a:prstGeom>
          <a:noFill/>
          <a:ln cap="rnd" cmpd="sng" w="2952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6" name="Google Shape;126;p16"/>
          <p:cNvCxnSpPr/>
          <p:nvPr/>
        </p:nvCxnSpPr>
        <p:spPr>
          <a:xfrm>
            <a:off x="9442010" y="3501978"/>
            <a:ext cx="0" cy="414073"/>
          </a:xfrm>
          <a:prstGeom prst="straightConnector1">
            <a:avLst/>
          </a:prstGeom>
          <a:noFill/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7" name="Google Shape;127;p16"/>
          <p:cNvCxnSpPr/>
          <p:nvPr/>
        </p:nvCxnSpPr>
        <p:spPr>
          <a:xfrm>
            <a:off x="12665664" y="3501978"/>
            <a:ext cx="0" cy="414073"/>
          </a:xfrm>
          <a:prstGeom prst="straightConnector1">
            <a:avLst/>
          </a:prstGeom>
          <a:noFill/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28" name="Google Shape;128;p16"/>
          <p:cNvCxnSpPr/>
          <p:nvPr/>
        </p:nvCxnSpPr>
        <p:spPr>
          <a:xfrm>
            <a:off x="15782280" y="3501978"/>
            <a:ext cx="0" cy="414073"/>
          </a:xfrm>
          <a:prstGeom prst="straightConnector1">
            <a:avLst/>
          </a:prstGeom>
          <a:noFill/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129" name="Google Shape;129;p16"/>
          <p:cNvGrpSpPr/>
          <p:nvPr/>
        </p:nvGrpSpPr>
        <p:grpSpPr>
          <a:xfrm>
            <a:off x="8000100" y="635809"/>
            <a:ext cx="2925084" cy="2128646"/>
            <a:chOff x="0" y="-19050"/>
            <a:chExt cx="770393" cy="560636"/>
          </a:xfrm>
        </p:grpSpPr>
        <p:sp>
          <p:nvSpPr>
            <p:cNvPr id="130" name="Google Shape;130;p16"/>
            <p:cNvSpPr/>
            <p:nvPr/>
          </p:nvSpPr>
          <p:spPr>
            <a:xfrm>
              <a:off x="0" y="0"/>
              <a:ext cx="770393" cy="541586"/>
            </a:xfrm>
            <a:custGeom>
              <a:rect b="b" l="l" r="r" t="t"/>
              <a:pathLst>
                <a:path extrusionOk="0" h="541586" w="770393">
                  <a:moveTo>
                    <a:pt x="770393" y="0"/>
                  </a:moveTo>
                  <a:lnTo>
                    <a:pt x="770393" y="541586"/>
                  </a:lnTo>
                  <a:lnTo>
                    <a:pt x="0" y="5415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31" name="Google Shape;131;p16"/>
            <p:cNvSpPr txBox="1"/>
            <p:nvPr/>
          </p:nvSpPr>
          <p:spPr>
            <a:xfrm>
              <a:off x="0" y="-19050"/>
              <a:ext cx="770393" cy="5606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2" name="Google Shape;132;p16"/>
          <p:cNvGrpSpPr/>
          <p:nvPr/>
        </p:nvGrpSpPr>
        <p:grpSpPr>
          <a:xfrm>
            <a:off x="11182544" y="635809"/>
            <a:ext cx="2925084" cy="2128646"/>
            <a:chOff x="0" y="-19050"/>
            <a:chExt cx="770393" cy="560636"/>
          </a:xfrm>
        </p:grpSpPr>
        <p:sp>
          <p:nvSpPr>
            <p:cNvPr id="133" name="Google Shape;133;p16"/>
            <p:cNvSpPr/>
            <p:nvPr/>
          </p:nvSpPr>
          <p:spPr>
            <a:xfrm>
              <a:off x="0" y="0"/>
              <a:ext cx="770393" cy="541586"/>
            </a:xfrm>
            <a:custGeom>
              <a:rect b="b" l="l" r="r" t="t"/>
              <a:pathLst>
                <a:path extrusionOk="0" h="541586" w="770393">
                  <a:moveTo>
                    <a:pt x="770393" y="0"/>
                  </a:moveTo>
                  <a:lnTo>
                    <a:pt x="770393" y="541586"/>
                  </a:lnTo>
                  <a:lnTo>
                    <a:pt x="0" y="5415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34" name="Google Shape;134;p16"/>
            <p:cNvSpPr txBox="1"/>
            <p:nvPr/>
          </p:nvSpPr>
          <p:spPr>
            <a:xfrm>
              <a:off x="0" y="-19050"/>
              <a:ext cx="770393" cy="5606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35" name="Google Shape;135;p16"/>
          <p:cNvGrpSpPr/>
          <p:nvPr/>
        </p:nvGrpSpPr>
        <p:grpSpPr>
          <a:xfrm>
            <a:off x="14384037" y="635145"/>
            <a:ext cx="2925084" cy="2128646"/>
            <a:chOff x="0" y="-19050"/>
            <a:chExt cx="770393" cy="560636"/>
          </a:xfrm>
        </p:grpSpPr>
        <p:sp>
          <p:nvSpPr>
            <p:cNvPr id="136" name="Google Shape;136;p16"/>
            <p:cNvSpPr/>
            <p:nvPr/>
          </p:nvSpPr>
          <p:spPr>
            <a:xfrm>
              <a:off x="0" y="0"/>
              <a:ext cx="770393" cy="541586"/>
            </a:xfrm>
            <a:custGeom>
              <a:rect b="b" l="l" r="r" t="t"/>
              <a:pathLst>
                <a:path extrusionOk="0" h="541586" w="770393">
                  <a:moveTo>
                    <a:pt x="770393" y="0"/>
                  </a:moveTo>
                  <a:lnTo>
                    <a:pt x="770393" y="541586"/>
                  </a:lnTo>
                  <a:lnTo>
                    <a:pt x="0" y="54158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6F6F6"/>
            </a:solidFill>
            <a:ln>
              <a:noFill/>
            </a:ln>
          </p:spPr>
        </p:sp>
        <p:sp>
          <p:nvSpPr>
            <p:cNvPr id="137" name="Google Shape;137;p16"/>
            <p:cNvSpPr txBox="1"/>
            <p:nvPr/>
          </p:nvSpPr>
          <p:spPr>
            <a:xfrm>
              <a:off x="0" y="-19050"/>
              <a:ext cx="770393" cy="5606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8" name="Google Shape;138;p16"/>
          <p:cNvSpPr/>
          <p:nvPr/>
        </p:nvSpPr>
        <p:spPr>
          <a:xfrm>
            <a:off x="14964878" y="819319"/>
            <a:ext cx="1832627" cy="1832627"/>
          </a:xfrm>
          <a:custGeom>
            <a:rect b="b" l="l" r="r" t="t"/>
            <a:pathLst>
              <a:path extrusionOk="0" h="1832627" w="1832627">
                <a:moveTo>
                  <a:pt x="0" y="0"/>
                </a:moveTo>
                <a:lnTo>
                  <a:pt x="1832627" y="0"/>
                </a:lnTo>
                <a:lnTo>
                  <a:pt x="1832627" y="1832627"/>
                </a:lnTo>
                <a:lnTo>
                  <a:pt x="0" y="1832627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cxnSp>
        <p:nvCxnSpPr>
          <p:cNvPr id="139" name="Google Shape;139;p16"/>
          <p:cNvCxnSpPr/>
          <p:nvPr/>
        </p:nvCxnSpPr>
        <p:spPr>
          <a:xfrm>
            <a:off x="9499702" y="7901893"/>
            <a:ext cx="7297803" cy="0"/>
          </a:xfrm>
          <a:prstGeom prst="straightConnector1">
            <a:avLst/>
          </a:prstGeom>
          <a:noFill/>
          <a:ln cap="rnd" cmpd="sng" w="2952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40" name="Google Shape;140;p16"/>
          <p:cNvCxnSpPr/>
          <p:nvPr/>
        </p:nvCxnSpPr>
        <p:spPr>
          <a:xfrm>
            <a:off x="10579496" y="7980606"/>
            <a:ext cx="0" cy="414073"/>
          </a:xfrm>
          <a:prstGeom prst="straightConnector1">
            <a:avLst/>
          </a:prstGeom>
          <a:noFill/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41" name="Google Shape;141;p16"/>
          <p:cNvCxnSpPr/>
          <p:nvPr/>
        </p:nvCxnSpPr>
        <p:spPr>
          <a:xfrm>
            <a:off x="14926778" y="7980606"/>
            <a:ext cx="0" cy="414073"/>
          </a:xfrm>
          <a:prstGeom prst="straightConnector1">
            <a:avLst/>
          </a:prstGeom>
          <a:noFill/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sp>
        <p:nvSpPr>
          <p:cNvPr id="142" name="Google Shape;142;p16"/>
          <p:cNvSpPr/>
          <p:nvPr/>
        </p:nvSpPr>
        <p:spPr>
          <a:xfrm>
            <a:off x="11427823" y="790744"/>
            <a:ext cx="2399986" cy="1793228"/>
          </a:xfrm>
          <a:custGeom>
            <a:rect b="b" l="l" r="r" t="t"/>
            <a:pathLst>
              <a:path extrusionOk="0" h="1793228" w="2399986">
                <a:moveTo>
                  <a:pt x="0" y="0"/>
                </a:moveTo>
                <a:lnTo>
                  <a:pt x="2399986" y="0"/>
                </a:lnTo>
                <a:lnTo>
                  <a:pt x="2399986" y="1793228"/>
                </a:lnTo>
                <a:lnTo>
                  <a:pt x="0" y="1793228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21133" l="0" r="0" t="-12699"/>
            </a:stretch>
          </a:blipFill>
          <a:ln>
            <a:noFill/>
          </a:ln>
        </p:spPr>
      </p:sp>
      <p:sp>
        <p:nvSpPr>
          <p:cNvPr id="143" name="Google Shape;143;p16"/>
          <p:cNvSpPr/>
          <p:nvPr/>
        </p:nvSpPr>
        <p:spPr>
          <a:xfrm>
            <a:off x="8000100" y="707475"/>
            <a:ext cx="2932842" cy="2056980"/>
          </a:xfrm>
          <a:custGeom>
            <a:rect b="b" l="l" r="r" t="t"/>
            <a:pathLst>
              <a:path extrusionOk="0" h="2056980" w="2932842">
                <a:moveTo>
                  <a:pt x="0" y="0"/>
                </a:moveTo>
                <a:lnTo>
                  <a:pt x="2932843" y="0"/>
                </a:lnTo>
                <a:lnTo>
                  <a:pt x="2932843" y="2056980"/>
                </a:lnTo>
                <a:lnTo>
                  <a:pt x="0" y="20569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-21288" l="0" r="0" t="-21288"/>
            </a:stretch>
          </a:blipFill>
          <a:ln>
            <a:noFill/>
          </a:ln>
        </p:spPr>
      </p:sp>
      <p:sp>
        <p:nvSpPr>
          <p:cNvPr id="144" name="Google Shape;144;p16"/>
          <p:cNvSpPr/>
          <p:nvPr/>
        </p:nvSpPr>
        <p:spPr>
          <a:xfrm>
            <a:off x="9459347" y="5393140"/>
            <a:ext cx="2920329" cy="2056316"/>
          </a:xfrm>
          <a:custGeom>
            <a:rect b="b" l="l" r="r" t="t"/>
            <a:pathLst>
              <a:path extrusionOk="0" h="2056316" w="2920329">
                <a:moveTo>
                  <a:pt x="0" y="0"/>
                </a:moveTo>
                <a:lnTo>
                  <a:pt x="2920329" y="0"/>
                </a:lnTo>
                <a:lnTo>
                  <a:pt x="2920329" y="2056316"/>
                </a:lnTo>
                <a:lnTo>
                  <a:pt x="0" y="20563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6">
              <a:alphaModFix/>
            </a:blip>
            <a:stretch>
              <a:fillRect b="-21004" l="0" r="0" t="-21006"/>
            </a:stretch>
          </a:blipFill>
          <a:ln>
            <a:noFill/>
          </a:ln>
        </p:spPr>
      </p:sp>
      <p:sp>
        <p:nvSpPr>
          <p:cNvPr id="145" name="Google Shape;145;p16"/>
          <p:cNvSpPr/>
          <p:nvPr/>
        </p:nvSpPr>
        <p:spPr>
          <a:xfrm>
            <a:off x="13519782" y="5393140"/>
            <a:ext cx="2890193" cy="2056316"/>
          </a:xfrm>
          <a:custGeom>
            <a:rect b="b" l="l" r="r" t="t"/>
            <a:pathLst>
              <a:path extrusionOk="0" h="2056316" w="2890193">
                <a:moveTo>
                  <a:pt x="0" y="0"/>
                </a:moveTo>
                <a:lnTo>
                  <a:pt x="2890192" y="0"/>
                </a:lnTo>
                <a:lnTo>
                  <a:pt x="2890192" y="2056316"/>
                </a:lnTo>
                <a:lnTo>
                  <a:pt x="0" y="2056316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7">
              <a:alphaModFix/>
            </a:blip>
            <a:stretch>
              <a:fillRect b="-22001" l="0" r="0" t="-18546"/>
            </a:stretch>
          </a:blipFill>
          <a:ln>
            <a:noFill/>
          </a:ln>
        </p:spPr>
      </p:sp>
      <p:sp>
        <p:nvSpPr>
          <p:cNvPr id="146" name="Google Shape;146;p16"/>
          <p:cNvSpPr txBox="1"/>
          <p:nvPr/>
        </p:nvSpPr>
        <p:spPr>
          <a:xfrm>
            <a:off x="718837" y="4507315"/>
            <a:ext cx="6615939" cy="781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Company Products</a:t>
            </a:r>
            <a:endParaRPr/>
          </a:p>
        </p:txBody>
      </p:sp>
      <p:sp>
        <p:nvSpPr>
          <p:cNvPr id="147" name="Google Shape;147;p16"/>
          <p:cNvSpPr txBox="1"/>
          <p:nvPr/>
        </p:nvSpPr>
        <p:spPr>
          <a:xfrm>
            <a:off x="7968414" y="3932173"/>
            <a:ext cx="294719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Yes Parking</a:t>
            </a:r>
            <a:endParaRPr/>
          </a:p>
        </p:txBody>
      </p:sp>
      <p:sp>
        <p:nvSpPr>
          <p:cNvPr id="148" name="Google Shape;148;p16"/>
          <p:cNvSpPr txBox="1"/>
          <p:nvPr/>
        </p:nvSpPr>
        <p:spPr>
          <a:xfrm>
            <a:off x="11192069" y="3932173"/>
            <a:ext cx="294719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Nirapath</a:t>
            </a:r>
            <a:endParaRPr/>
          </a:p>
        </p:txBody>
      </p:sp>
      <p:sp>
        <p:nvSpPr>
          <p:cNvPr id="149" name="Google Shape;149;p16"/>
          <p:cNvSpPr txBox="1"/>
          <p:nvPr/>
        </p:nvSpPr>
        <p:spPr>
          <a:xfrm>
            <a:off x="14308684" y="3932173"/>
            <a:ext cx="294719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Carcopolo</a:t>
            </a:r>
            <a:endParaRPr/>
          </a:p>
        </p:txBody>
      </p:sp>
      <p:sp>
        <p:nvSpPr>
          <p:cNvPr id="150" name="Google Shape;150;p16"/>
          <p:cNvSpPr txBox="1"/>
          <p:nvPr/>
        </p:nvSpPr>
        <p:spPr>
          <a:xfrm>
            <a:off x="7968414" y="4423495"/>
            <a:ext cx="2947192" cy="4838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 smart urban parking solution</a:t>
            </a:r>
            <a:endParaRPr/>
          </a:p>
        </p:txBody>
      </p:sp>
      <p:sp>
        <p:nvSpPr>
          <p:cNvPr id="151" name="Google Shape;151;p16"/>
          <p:cNvSpPr txBox="1"/>
          <p:nvPr/>
        </p:nvSpPr>
        <p:spPr>
          <a:xfrm>
            <a:off x="11089257" y="4423495"/>
            <a:ext cx="2947192" cy="2552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 personal safety app</a:t>
            </a:r>
            <a:endParaRPr/>
          </a:p>
        </p:txBody>
      </p:sp>
      <p:sp>
        <p:nvSpPr>
          <p:cNvPr id="152" name="Google Shape;152;p16"/>
          <p:cNvSpPr txBox="1"/>
          <p:nvPr/>
        </p:nvSpPr>
        <p:spPr>
          <a:xfrm>
            <a:off x="14308684" y="4423495"/>
            <a:ext cx="2947192" cy="4838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 complete vehicle-tracking service</a:t>
            </a:r>
            <a:endParaRPr/>
          </a:p>
        </p:txBody>
      </p:sp>
      <p:sp>
        <p:nvSpPr>
          <p:cNvPr id="153" name="Google Shape;153;p16"/>
          <p:cNvSpPr txBox="1"/>
          <p:nvPr/>
        </p:nvSpPr>
        <p:spPr>
          <a:xfrm>
            <a:off x="9144000" y="8565314"/>
            <a:ext cx="294719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SEEMO</a:t>
            </a:r>
            <a:endParaRPr/>
          </a:p>
        </p:txBody>
      </p:sp>
      <p:sp>
        <p:nvSpPr>
          <p:cNvPr id="154" name="Google Shape;154;p16"/>
          <p:cNvSpPr txBox="1"/>
          <p:nvPr/>
        </p:nvSpPr>
        <p:spPr>
          <a:xfrm>
            <a:off x="13519782" y="8496734"/>
            <a:ext cx="294719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Workopolo</a:t>
            </a:r>
            <a:endParaRPr/>
          </a:p>
        </p:txBody>
      </p:sp>
      <p:sp>
        <p:nvSpPr>
          <p:cNvPr id="155" name="Google Shape;155;p16"/>
          <p:cNvSpPr txBox="1"/>
          <p:nvPr/>
        </p:nvSpPr>
        <p:spPr>
          <a:xfrm>
            <a:off x="9144000" y="9025890"/>
            <a:ext cx="2947192" cy="4838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 smart home security solution</a:t>
            </a:r>
            <a:endParaRPr/>
          </a:p>
        </p:txBody>
      </p:sp>
      <p:sp>
        <p:nvSpPr>
          <p:cNvPr id="156" name="Google Shape;156;p16"/>
          <p:cNvSpPr txBox="1"/>
          <p:nvPr/>
        </p:nvSpPr>
        <p:spPr>
          <a:xfrm>
            <a:off x="13666044" y="9025890"/>
            <a:ext cx="2947192" cy="4838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Streamlined workplace communication</a:t>
            </a:r>
            <a:endParaRPr/>
          </a:p>
        </p:txBody>
      </p:sp>
      <p:sp>
        <p:nvSpPr>
          <p:cNvPr id="157" name="Google Shape;157;p16"/>
          <p:cNvSpPr txBox="1"/>
          <p:nvPr/>
        </p:nvSpPr>
        <p:spPr>
          <a:xfrm>
            <a:off x="17234952" y="9534525"/>
            <a:ext cx="225147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4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8AB6EB"/>
        </a:solid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7"/>
          <p:cNvSpPr/>
          <p:nvPr/>
        </p:nvSpPr>
        <p:spPr>
          <a:xfrm>
            <a:off x="0" y="0"/>
            <a:ext cx="7165904" cy="10287000"/>
          </a:xfrm>
          <a:custGeom>
            <a:rect b="b" l="l" r="r" t="t"/>
            <a:pathLst>
              <a:path extrusionOk="0" h="3479800" w="2424022">
                <a:moveTo>
                  <a:pt x="0" y="0"/>
                </a:moveTo>
                <a:lnTo>
                  <a:pt x="2424022" y="0"/>
                </a:lnTo>
                <a:lnTo>
                  <a:pt x="2424022" y="3479800"/>
                </a:lnTo>
                <a:lnTo>
                  <a:pt x="0" y="347980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cxnSp>
        <p:nvCxnSpPr>
          <p:cNvPr id="163" name="Google Shape;163;p17"/>
          <p:cNvCxnSpPr/>
          <p:nvPr/>
        </p:nvCxnSpPr>
        <p:spPr>
          <a:xfrm>
            <a:off x="7777635" y="5471700"/>
            <a:ext cx="10253190" cy="0"/>
          </a:xfrm>
          <a:prstGeom prst="straightConnector1">
            <a:avLst/>
          </a:prstGeom>
          <a:noFill/>
          <a:ln cap="rnd" cmpd="sng" w="29527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64" name="Google Shape;164;p17"/>
          <p:cNvCxnSpPr/>
          <p:nvPr/>
        </p:nvCxnSpPr>
        <p:spPr>
          <a:xfrm>
            <a:off x="9731063" y="5471700"/>
            <a:ext cx="0" cy="414073"/>
          </a:xfrm>
          <a:prstGeom prst="straightConnector1">
            <a:avLst/>
          </a:prstGeom>
          <a:noFill/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65" name="Google Shape;165;p17"/>
          <p:cNvCxnSpPr/>
          <p:nvPr/>
        </p:nvCxnSpPr>
        <p:spPr>
          <a:xfrm>
            <a:off x="12933410" y="5514827"/>
            <a:ext cx="0" cy="414073"/>
          </a:xfrm>
          <a:prstGeom prst="straightConnector1">
            <a:avLst/>
          </a:prstGeom>
          <a:noFill/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cxnSp>
        <p:nvCxnSpPr>
          <p:cNvPr id="166" name="Google Shape;166;p17"/>
          <p:cNvCxnSpPr/>
          <p:nvPr/>
        </p:nvCxnSpPr>
        <p:spPr>
          <a:xfrm>
            <a:off x="16217597" y="5514827"/>
            <a:ext cx="0" cy="414073"/>
          </a:xfrm>
          <a:prstGeom prst="straightConnector1">
            <a:avLst/>
          </a:prstGeom>
          <a:noFill/>
          <a:ln cap="rnd" cmpd="sng" w="76200">
            <a:solidFill>
              <a:srgbClr val="000000"/>
            </a:solidFill>
            <a:prstDash val="solid"/>
            <a:round/>
            <a:headEnd len="sm" w="sm" type="none"/>
            <a:tailEnd len="med" w="med" type="stealth"/>
          </a:ln>
        </p:spPr>
      </p:cxnSp>
      <p:grpSp>
        <p:nvGrpSpPr>
          <p:cNvPr id="167" name="Google Shape;167;p17"/>
          <p:cNvGrpSpPr/>
          <p:nvPr/>
        </p:nvGrpSpPr>
        <p:grpSpPr>
          <a:xfrm>
            <a:off x="14793154" y="2880428"/>
            <a:ext cx="2925084" cy="2129310"/>
            <a:chOff x="0" y="-19050"/>
            <a:chExt cx="770393" cy="560811"/>
          </a:xfrm>
        </p:grpSpPr>
        <p:sp>
          <p:nvSpPr>
            <p:cNvPr id="168" name="Google Shape;168;p17"/>
            <p:cNvSpPr/>
            <p:nvPr/>
          </p:nvSpPr>
          <p:spPr>
            <a:xfrm>
              <a:off x="0" y="0"/>
              <a:ext cx="770393" cy="541761"/>
            </a:xfrm>
            <a:custGeom>
              <a:rect b="b" l="l" r="r" t="t"/>
              <a:pathLst>
                <a:path extrusionOk="0" h="541761" w="770393">
                  <a:moveTo>
                    <a:pt x="770393" y="0"/>
                  </a:moveTo>
                  <a:lnTo>
                    <a:pt x="770393" y="541761"/>
                  </a:lnTo>
                  <a:lnTo>
                    <a:pt x="0" y="5417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  <p:sp>
          <p:nvSpPr>
            <p:cNvPr id="169" name="Google Shape;169;p17"/>
            <p:cNvSpPr txBox="1"/>
            <p:nvPr/>
          </p:nvSpPr>
          <p:spPr>
            <a:xfrm>
              <a:off x="0" y="-19050"/>
              <a:ext cx="770393" cy="560811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0" name="Google Shape;170;p17"/>
          <p:cNvSpPr/>
          <p:nvPr/>
        </p:nvSpPr>
        <p:spPr>
          <a:xfrm>
            <a:off x="8008097" y="2954086"/>
            <a:ext cx="2940928" cy="2055651"/>
          </a:xfrm>
          <a:custGeom>
            <a:rect b="b" l="l" r="r" t="t"/>
            <a:pathLst>
              <a:path extrusionOk="0" h="2055651" w="2940928">
                <a:moveTo>
                  <a:pt x="0" y="0"/>
                </a:moveTo>
                <a:lnTo>
                  <a:pt x="2940927" y="0"/>
                </a:lnTo>
                <a:lnTo>
                  <a:pt x="2940927" y="2055652"/>
                </a:lnTo>
                <a:lnTo>
                  <a:pt x="0" y="205565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3">
              <a:alphaModFix/>
            </a:blip>
            <a:stretch>
              <a:fillRect b="-15672" l="0" r="0" t="-27389"/>
            </a:stretch>
          </a:blipFill>
          <a:ln>
            <a:noFill/>
          </a:ln>
        </p:spPr>
      </p:sp>
      <p:sp>
        <p:nvSpPr>
          <p:cNvPr id="171" name="Google Shape;171;p17"/>
          <p:cNvSpPr/>
          <p:nvPr/>
        </p:nvSpPr>
        <p:spPr>
          <a:xfrm>
            <a:off x="11421714" y="2952758"/>
            <a:ext cx="2947192" cy="2056980"/>
          </a:xfrm>
          <a:custGeom>
            <a:rect b="b" l="l" r="r" t="t"/>
            <a:pathLst>
              <a:path extrusionOk="0" h="2056980" w="2947192">
                <a:moveTo>
                  <a:pt x="0" y="0"/>
                </a:moveTo>
                <a:lnTo>
                  <a:pt x="2947192" y="0"/>
                </a:lnTo>
                <a:lnTo>
                  <a:pt x="2947192" y="2056980"/>
                </a:lnTo>
                <a:lnTo>
                  <a:pt x="0" y="2056980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4">
              <a:alphaModFix/>
            </a:blip>
            <a:stretch>
              <a:fillRect b="-29815" l="-11064" r="-3264" t="-33989"/>
            </a:stretch>
          </a:blipFill>
          <a:ln>
            <a:noFill/>
          </a:ln>
        </p:spPr>
      </p:sp>
      <p:sp>
        <p:nvSpPr>
          <p:cNvPr id="172" name="Google Shape;172;p17"/>
          <p:cNvSpPr/>
          <p:nvPr/>
        </p:nvSpPr>
        <p:spPr>
          <a:xfrm>
            <a:off x="15232832" y="3021702"/>
            <a:ext cx="1908711" cy="1908711"/>
          </a:xfrm>
          <a:custGeom>
            <a:rect b="b" l="l" r="r" t="t"/>
            <a:pathLst>
              <a:path extrusionOk="0" h="1908711" w="1908711">
                <a:moveTo>
                  <a:pt x="0" y="0"/>
                </a:moveTo>
                <a:lnTo>
                  <a:pt x="1908711" y="0"/>
                </a:lnTo>
                <a:lnTo>
                  <a:pt x="1908711" y="1908712"/>
                </a:lnTo>
                <a:lnTo>
                  <a:pt x="0" y="1908712"/>
                </a:lnTo>
                <a:lnTo>
                  <a:pt x="0" y="0"/>
                </a:lnTo>
                <a:close/>
              </a:path>
            </a:pathLst>
          </a:custGeom>
          <a:blipFill rotWithShape="1">
            <a:blip r:embed="rId5">
              <a:alphaModFix/>
            </a:blip>
            <a:stretch>
              <a:fillRect b="0" l="0" r="0" t="0"/>
            </a:stretch>
          </a:blipFill>
          <a:ln>
            <a:noFill/>
          </a:ln>
        </p:spPr>
      </p:sp>
      <p:sp>
        <p:nvSpPr>
          <p:cNvPr id="173" name="Google Shape;173;p17"/>
          <p:cNvSpPr txBox="1"/>
          <p:nvPr/>
        </p:nvSpPr>
        <p:spPr>
          <a:xfrm>
            <a:off x="549966" y="4901839"/>
            <a:ext cx="6615939" cy="7810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Company Projects</a:t>
            </a:r>
            <a:endParaRPr/>
          </a:p>
        </p:txBody>
      </p:sp>
      <p:sp>
        <p:nvSpPr>
          <p:cNvPr id="174" name="Google Shape;174;p17"/>
          <p:cNvSpPr txBox="1"/>
          <p:nvPr/>
        </p:nvSpPr>
        <p:spPr>
          <a:xfrm>
            <a:off x="8474523" y="6162263"/>
            <a:ext cx="294719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Banani Club Limited</a:t>
            </a:r>
            <a:endParaRPr/>
          </a:p>
        </p:txBody>
      </p:sp>
      <p:sp>
        <p:nvSpPr>
          <p:cNvPr id="175" name="Google Shape;175;p17"/>
          <p:cNvSpPr txBox="1"/>
          <p:nvPr/>
        </p:nvSpPr>
        <p:spPr>
          <a:xfrm>
            <a:off x="11633838" y="6160358"/>
            <a:ext cx="294719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Doorstep Delivery</a:t>
            </a:r>
            <a:endParaRPr/>
          </a:p>
        </p:txBody>
      </p:sp>
      <p:sp>
        <p:nvSpPr>
          <p:cNvPr id="176" name="Google Shape;176;p17"/>
          <p:cNvSpPr txBox="1"/>
          <p:nvPr/>
        </p:nvSpPr>
        <p:spPr>
          <a:xfrm>
            <a:off x="14793154" y="6114638"/>
            <a:ext cx="2947192" cy="3333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DMP Duty</a:t>
            </a:r>
            <a:endParaRPr/>
          </a:p>
        </p:txBody>
      </p:sp>
      <p:sp>
        <p:nvSpPr>
          <p:cNvPr id="177" name="Google Shape;177;p17"/>
          <p:cNvSpPr txBox="1"/>
          <p:nvPr/>
        </p:nvSpPr>
        <p:spPr>
          <a:xfrm>
            <a:off x="8474523" y="6671850"/>
            <a:ext cx="2947192" cy="712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 family-oriented recreational and sports club</a:t>
            </a:r>
            <a:endParaRPr/>
          </a:p>
        </p:txBody>
      </p:sp>
      <p:sp>
        <p:nvSpPr>
          <p:cNvPr id="178" name="Google Shape;178;p17"/>
          <p:cNvSpPr txBox="1"/>
          <p:nvPr/>
        </p:nvSpPr>
        <p:spPr>
          <a:xfrm>
            <a:off x="11845963" y="6671850"/>
            <a:ext cx="2947192" cy="712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An all-in-one solution for restaurants to coordinate, track</a:t>
            </a:r>
            <a:endParaRPr/>
          </a:p>
        </p:txBody>
      </p:sp>
      <p:sp>
        <p:nvSpPr>
          <p:cNvPr id="179" name="Google Shape;179;p17"/>
          <p:cNvSpPr txBox="1"/>
          <p:nvPr/>
        </p:nvSpPr>
        <p:spPr>
          <a:xfrm>
            <a:off x="15083633" y="6671850"/>
            <a:ext cx="2947192" cy="71247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Tracking on-duty staff, mainly within the DMP traffic division</a:t>
            </a:r>
            <a:endParaRPr/>
          </a:p>
        </p:txBody>
      </p:sp>
      <p:sp>
        <p:nvSpPr>
          <p:cNvPr id="180" name="Google Shape;180;p17"/>
          <p:cNvSpPr txBox="1"/>
          <p:nvPr/>
        </p:nvSpPr>
        <p:spPr>
          <a:xfrm>
            <a:off x="17235190" y="9534525"/>
            <a:ext cx="224671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5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5" name="Google Shape;185;p18"/>
          <p:cNvPicPr preferRelativeResize="0"/>
          <p:nvPr/>
        </p:nvPicPr>
        <p:blipFill rotWithShape="1">
          <a:blip r:embed="rId3">
            <a:alphaModFix/>
          </a:blip>
          <a:srcRect b="0" l="8513" r="8512" t="0"/>
          <a:stretch/>
        </p:blipFill>
        <p:spPr>
          <a:xfrm>
            <a:off x="0" y="0"/>
            <a:ext cx="8765442" cy="10287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8"/>
          <p:cNvSpPr txBox="1"/>
          <p:nvPr/>
        </p:nvSpPr>
        <p:spPr>
          <a:xfrm>
            <a:off x="9485497" y="2742451"/>
            <a:ext cx="7051756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2000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69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Work Culture</a:t>
            </a:r>
            <a:endParaRPr/>
          </a:p>
        </p:txBody>
      </p:sp>
      <p:sp>
        <p:nvSpPr>
          <p:cNvPr id="187" name="Google Shape;187;p18"/>
          <p:cNvSpPr txBox="1"/>
          <p:nvPr/>
        </p:nvSpPr>
        <p:spPr>
          <a:xfrm>
            <a:off x="9485497" y="4587980"/>
            <a:ext cx="7773803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9:00 AM – 6:00 PM. </a:t>
            </a:r>
            <a:endParaRPr/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Matches typical corporate hours.</a:t>
            </a:r>
            <a:endParaRPr/>
          </a:p>
        </p:txBody>
      </p:sp>
      <p:sp>
        <p:nvSpPr>
          <p:cNvPr id="188" name="Google Shape;188;p18"/>
          <p:cNvSpPr txBox="1"/>
          <p:nvPr/>
        </p:nvSpPr>
        <p:spPr>
          <a:xfrm>
            <a:off x="9485497" y="5963039"/>
            <a:ext cx="6222874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The company verifies employees but this verification process does not apply to interns.</a:t>
            </a:r>
            <a:endParaRPr/>
          </a:p>
        </p:txBody>
      </p:sp>
      <p:sp>
        <p:nvSpPr>
          <p:cNvPr id="189" name="Google Shape;189;p18"/>
          <p:cNvSpPr txBox="1"/>
          <p:nvPr/>
        </p:nvSpPr>
        <p:spPr>
          <a:xfrm>
            <a:off x="9485497" y="7338097"/>
            <a:ext cx="6222874" cy="7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000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The company provides lunch for everyone, which helps maintain convenience during working hours.</a:t>
            </a:r>
            <a:endParaRPr/>
          </a:p>
        </p:txBody>
      </p:sp>
      <p:sp>
        <p:nvSpPr>
          <p:cNvPr id="190" name="Google Shape;190;p18"/>
          <p:cNvSpPr txBox="1"/>
          <p:nvPr/>
        </p:nvSpPr>
        <p:spPr>
          <a:xfrm>
            <a:off x="9485497" y="4162247"/>
            <a:ext cx="3262814" cy="398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1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Office hours</a:t>
            </a:r>
            <a:endParaRPr/>
          </a:p>
        </p:txBody>
      </p:sp>
      <p:sp>
        <p:nvSpPr>
          <p:cNvPr id="191" name="Google Shape;191;p18"/>
          <p:cNvSpPr txBox="1"/>
          <p:nvPr/>
        </p:nvSpPr>
        <p:spPr>
          <a:xfrm>
            <a:off x="9485497" y="5537305"/>
            <a:ext cx="3262814" cy="398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1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Employee verification</a:t>
            </a:r>
            <a:endParaRPr/>
          </a:p>
        </p:txBody>
      </p:sp>
      <p:sp>
        <p:nvSpPr>
          <p:cNvPr id="192" name="Google Shape;192;p18"/>
          <p:cNvSpPr txBox="1"/>
          <p:nvPr/>
        </p:nvSpPr>
        <p:spPr>
          <a:xfrm>
            <a:off x="9485497" y="6912363"/>
            <a:ext cx="3262814" cy="39875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3998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301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Lunch</a:t>
            </a:r>
            <a:endParaRPr/>
          </a:p>
        </p:txBody>
      </p:sp>
      <p:sp>
        <p:nvSpPr>
          <p:cNvPr id="193" name="Google Shape;193;p18"/>
          <p:cNvSpPr txBox="1"/>
          <p:nvPr/>
        </p:nvSpPr>
        <p:spPr>
          <a:xfrm>
            <a:off x="17223224" y="9534525"/>
            <a:ext cx="248603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6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19"/>
          <p:cNvGrpSpPr/>
          <p:nvPr/>
        </p:nvGrpSpPr>
        <p:grpSpPr>
          <a:xfrm>
            <a:off x="0" y="1926182"/>
            <a:ext cx="18288000" cy="6217644"/>
            <a:chOff x="0" y="-57150"/>
            <a:chExt cx="4816593" cy="1637569"/>
          </a:xfrm>
        </p:grpSpPr>
        <p:sp>
          <p:nvSpPr>
            <p:cNvPr id="199" name="Google Shape;199;p19"/>
            <p:cNvSpPr/>
            <p:nvPr/>
          </p:nvSpPr>
          <p:spPr>
            <a:xfrm>
              <a:off x="0" y="0"/>
              <a:ext cx="4816592" cy="1580419"/>
            </a:xfrm>
            <a:custGeom>
              <a:rect b="b" l="l" r="r" t="t"/>
              <a:pathLst>
                <a:path extrusionOk="0" h="1580419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580419"/>
                  </a:lnTo>
                  <a:lnTo>
                    <a:pt x="0" y="1580419"/>
                  </a:lnTo>
                  <a:close/>
                </a:path>
              </a:pathLst>
            </a:custGeom>
            <a:solidFill>
              <a:srgbClr val="8AB6EB"/>
            </a:solidFill>
            <a:ln>
              <a:noFill/>
            </a:ln>
          </p:spPr>
        </p:sp>
        <p:sp>
          <p:nvSpPr>
            <p:cNvPr id="200" name="Google Shape;200;p19"/>
            <p:cNvSpPr txBox="1"/>
            <p:nvPr/>
          </p:nvSpPr>
          <p:spPr>
            <a:xfrm>
              <a:off x="0" y="-57150"/>
              <a:ext cx="4816593" cy="163756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1" name="Google Shape;201;p19"/>
          <p:cNvGrpSpPr/>
          <p:nvPr/>
        </p:nvGrpSpPr>
        <p:grpSpPr>
          <a:xfrm>
            <a:off x="4354259" y="3238386"/>
            <a:ext cx="9579481" cy="2429820"/>
            <a:chOff x="0" y="-9525"/>
            <a:chExt cx="2522991" cy="639953"/>
          </a:xfrm>
        </p:grpSpPr>
        <p:sp>
          <p:nvSpPr>
            <p:cNvPr id="202" name="Google Shape;202;p19"/>
            <p:cNvSpPr/>
            <p:nvPr/>
          </p:nvSpPr>
          <p:spPr>
            <a:xfrm>
              <a:off x="0" y="0"/>
              <a:ext cx="2522991" cy="630428"/>
            </a:xfrm>
            <a:custGeom>
              <a:rect b="b" l="l" r="r" t="t"/>
              <a:pathLst>
                <a:path extrusionOk="0" h="630428" w="2522991">
                  <a:moveTo>
                    <a:pt x="0" y="0"/>
                  </a:moveTo>
                  <a:lnTo>
                    <a:pt x="2522991" y="0"/>
                  </a:lnTo>
                  <a:lnTo>
                    <a:pt x="2522991" y="630428"/>
                  </a:lnTo>
                  <a:lnTo>
                    <a:pt x="0" y="6304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85725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03" name="Google Shape;203;p19"/>
            <p:cNvSpPr txBox="1"/>
            <p:nvPr/>
          </p:nvSpPr>
          <p:spPr>
            <a:xfrm>
              <a:off x="0" y="-9525"/>
              <a:ext cx="2522991" cy="63995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2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6999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Joining</a:t>
              </a:r>
              <a:endParaRPr/>
            </a:p>
          </p:txBody>
        </p:sp>
      </p:grpSp>
      <p:sp>
        <p:nvSpPr>
          <p:cNvPr id="204" name="Google Shape;204;p19"/>
          <p:cNvSpPr txBox="1"/>
          <p:nvPr/>
        </p:nvSpPr>
        <p:spPr>
          <a:xfrm>
            <a:off x="4354259" y="6009249"/>
            <a:ext cx="9579481" cy="1003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40027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878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 joined as an Software Engineer intern in the development team on </a:t>
            </a:r>
            <a:r>
              <a:rPr b="1" i="0" lang="en-US" sz="2878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07/09/25</a:t>
            </a:r>
            <a:r>
              <a:rPr b="0" i="0" lang="en-US" sz="2878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.</a:t>
            </a:r>
            <a:endParaRPr/>
          </a:p>
        </p:txBody>
      </p:sp>
      <p:sp>
        <p:nvSpPr>
          <p:cNvPr id="205" name="Google Shape;205;p19"/>
          <p:cNvSpPr txBox="1"/>
          <p:nvPr/>
        </p:nvSpPr>
        <p:spPr>
          <a:xfrm>
            <a:off x="17237214" y="9534525"/>
            <a:ext cx="220623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7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0" name="Google Shape;210;p20"/>
          <p:cNvGrpSpPr/>
          <p:nvPr/>
        </p:nvGrpSpPr>
        <p:grpSpPr>
          <a:xfrm>
            <a:off x="0" y="-216991"/>
            <a:ext cx="6108710" cy="10503991"/>
            <a:chOff x="0" y="-57150"/>
            <a:chExt cx="1608878" cy="2766483"/>
          </a:xfrm>
        </p:grpSpPr>
        <p:sp>
          <p:nvSpPr>
            <p:cNvPr id="211" name="Google Shape;211;p20"/>
            <p:cNvSpPr/>
            <p:nvPr/>
          </p:nvSpPr>
          <p:spPr>
            <a:xfrm>
              <a:off x="0" y="0"/>
              <a:ext cx="1608878" cy="2709333"/>
            </a:xfrm>
            <a:custGeom>
              <a:rect b="b" l="l" r="r" t="t"/>
              <a:pathLst>
                <a:path extrusionOk="0" h="2709333" w="1608878">
                  <a:moveTo>
                    <a:pt x="0" y="0"/>
                  </a:moveTo>
                  <a:lnTo>
                    <a:pt x="1608878" y="0"/>
                  </a:lnTo>
                  <a:lnTo>
                    <a:pt x="160887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8AB6EB"/>
            </a:solidFill>
            <a:ln>
              <a:noFill/>
            </a:ln>
          </p:spPr>
        </p:sp>
        <p:sp>
          <p:nvSpPr>
            <p:cNvPr id="212" name="Google Shape;212;p20"/>
            <p:cNvSpPr txBox="1"/>
            <p:nvPr/>
          </p:nvSpPr>
          <p:spPr>
            <a:xfrm>
              <a:off x="0" y="-57150"/>
              <a:ext cx="1608878" cy="27664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3" name="Google Shape;213;p20"/>
          <p:cNvGrpSpPr/>
          <p:nvPr/>
        </p:nvGrpSpPr>
        <p:grpSpPr>
          <a:xfrm>
            <a:off x="696290" y="3920191"/>
            <a:ext cx="4913256" cy="2410453"/>
            <a:chOff x="0" y="-9525"/>
            <a:chExt cx="1294026" cy="634852"/>
          </a:xfrm>
        </p:grpSpPr>
        <p:sp>
          <p:nvSpPr>
            <p:cNvPr id="214" name="Google Shape;214;p20"/>
            <p:cNvSpPr/>
            <p:nvPr/>
          </p:nvSpPr>
          <p:spPr>
            <a:xfrm>
              <a:off x="0" y="0"/>
              <a:ext cx="1294026" cy="625327"/>
            </a:xfrm>
            <a:custGeom>
              <a:rect b="b" l="l" r="r" t="t"/>
              <a:pathLst>
                <a:path extrusionOk="0" h="625327" w="1294026">
                  <a:moveTo>
                    <a:pt x="0" y="0"/>
                  </a:moveTo>
                  <a:lnTo>
                    <a:pt x="1294026" y="0"/>
                  </a:lnTo>
                  <a:lnTo>
                    <a:pt x="1294026" y="625327"/>
                  </a:lnTo>
                  <a:lnTo>
                    <a:pt x="0" y="6253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85725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15" name="Google Shape;215;p20"/>
            <p:cNvSpPr txBox="1"/>
            <p:nvPr/>
          </p:nvSpPr>
          <p:spPr>
            <a:xfrm>
              <a:off x="0" y="-9525"/>
              <a:ext cx="1294026" cy="6348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600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Onboarding Experience</a:t>
              </a:r>
              <a:endParaRPr/>
            </a:p>
          </p:txBody>
        </p:sp>
      </p:grpSp>
      <p:sp>
        <p:nvSpPr>
          <p:cNvPr id="216" name="Google Shape;216;p20"/>
          <p:cNvSpPr txBox="1"/>
          <p:nvPr/>
        </p:nvSpPr>
        <p:spPr>
          <a:xfrm>
            <a:off x="6440276" y="2403793"/>
            <a:ext cx="11350767" cy="54095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1. Upon joining, we went to the HR office to fill out the required forms.</a:t>
            </a:r>
            <a:endParaRPr/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99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2. After completing the paperwork, we were introduced to the another ofice, where the development team works.</a:t>
            </a:r>
            <a:endParaRPr/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99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3. The development lead introduced us to the rest of the team.</a:t>
            </a:r>
            <a:endParaRPr/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99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4. Because of limited seating, all interns were seated together in a meeting room.</a:t>
            </a:r>
            <a:endParaRPr/>
          </a:p>
        </p:txBody>
      </p:sp>
      <p:sp>
        <p:nvSpPr>
          <p:cNvPr id="217" name="Google Shape;217;p20"/>
          <p:cNvSpPr txBox="1"/>
          <p:nvPr/>
        </p:nvSpPr>
        <p:spPr>
          <a:xfrm>
            <a:off x="17225308" y="9534525"/>
            <a:ext cx="244435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8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1"/>
          <p:cNvGrpSpPr/>
          <p:nvPr/>
        </p:nvGrpSpPr>
        <p:grpSpPr>
          <a:xfrm>
            <a:off x="0" y="-216991"/>
            <a:ext cx="6108710" cy="10503991"/>
            <a:chOff x="0" y="-57150"/>
            <a:chExt cx="1608878" cy="2766483"/>
          </a:xfrm>
        </p:grpSpPr>
        <p:sp>
          <p:nvSpPr>
            <p:cNvPr id="223" name="Google Shape;223;p21"/>
            <p:cNvSpPr/>
            <p:nvPr/>
          </p:nvSpPr>
          <p:spPr>
            <a:xfrm>
              <a:off x="0" y="0"/>
              <a:ext cx="1608878" cy="2709333"/>
            </a:xfrm>
            <a:custGeom>
              <a:rect b="b" l="l" r="r" t="t"/>
              <a:pathLst>
                <a:path extrusionOk="0" h="2709333" w="1608878">
                  <a:moveTo>
                    <a:pt x="0" y="0"/>
                  </a:moveTo>
                  <a:lnTo>
                    <a:pt x="1608878" y="0"/>
                  </a:lnTo>
                  <a:lnTo>
                    <a:pt x="1608878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8AB6EB"/>
            </a:solidFill>
            <a:ln>
              <a:noFill/>
            </a:ln>
          </p:spPr>
        </p:sp>
        <p:sp>
          <p:nvSpPr>
            <p:cNvPr id="224" name="Google Shape;224;p21"/>
            <p:cNvSpPr txBox="1"/>
            <p:nvPr/>
          </p:nvSpPr>
          <p:spPr>
            <a:xfrm>
              <a:off x="0" y="-57150"/>
              <a:ext cx="1608878" cy="276648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78888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5" name="Google Shape;225;p21"/>
          <p:cNvGrpSpPr/>
          <p:nvPr/>
        </p:nvGrpSpPr>
        <p:grpSpPr>
          <a:xfrm>
            <a:off x="696290" y="3920191"/>
            <a:ext cx="4913256" cy="2410453"/>
            <a:chOff x="0" y="-9525"/>
            <a:chExt cx="1294026" cy="634852"/>
          </a:xfrm>
        </p:grpSpPr>
        <p:sp>
          <p:nvSpPr>
            <p:cNvPr id="226" name="Google Shape;226;p21"/>
            <p:cNvSpPr/>
            <p:nvPr/>
          </p:nvSpPr>
          <p:spPr>
            <a:xfrm>
              <a:off x="0" y="0"/>
              <a:ext cx="1294026" cy="625327"/>
            </a:xfrm>
            <a:custGeom>
              <a:rect b="b" l="l" r="r" t="t"/>
              <a:pathLst>
                <a:path extrusionOk="0" h="625327" w="1294026">
                  <a:moveTo>
                    <a:pt x="0" y="0"/>
                  </a:moveTo>
                  <a:lnTo>
                    <a:pt x="1294026" y="0"/>
                  </a:lnTo>
                  <a:lnTo>
                    <a:pt x="1294026" y="625327"/>
                  </a:lnTo>
                  <a:lnTo>
                    <a:pt x="0" y="625327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cap="sq" cmpd="sng" w="85725">
              <a:solidFill>
                <a:srgbClr val="000000"/>
              </a:solidFill>
              <a:prstDash val="solid"/>
              <a:miter lim="8000"/>
              <a:headEnd len="sm" w="sm" type="none"/>
              <a:tailEnd len="sm" w="sm" type="none"/>
            </a:ln>
          </p:spPr>
        </p:sp>
        <p:sp>
          <p:nvSpPr>
            <p:cNvPr id="227" name="Google Shape;227;p21"/>
            <p:cNvSpPr txBox="1"/>
            <p:nvPr/>
          </p:nvSpPr>
          <p:spPr>
            <a:xfrm>
              <a:off x="0" y="-9525"/>
              <a:ext cx="1294026" cy="634852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5600" u="none" cap="none" strike="noStrike">
                  <a:solidFill>
                    <a:srgbClr val="000000"/>
                  </a:solidFill>
                  <a:latin typeface="Raleway"/>
                  <a:ea typeface="Raleway"/>
                  <a:cs typeface="Raleway"/>
                  <a:sym typeface="Raleway"/>
                </a:rPr>
                <a:t>Initial Challenges</a:t>
              </a:r>
              <a:endParaRPr/>
            </a:p>
          </p:txBody>
        </p:sp>
      </p:grpSp>
      <p:sp>
        <p:nvSpPr>
          <p:cNvPr id="228" name="Google Shape;228;p21"/>
          <p:cNvSpPr txBox="1"/>
          <p:nvPr/>
        </p:nvSpPr>
        <p:spPr>
          <a:xfrm>
            <a:off x="6464653" y="2549774"/>
            <a:ext cx="11350767" cy="54095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just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1. Finding accommodation</a:t>
            </a:r>
            <a:endParaRPr/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99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2. Transportation: The roads were too polluted.</a:t>
            </a:r>
            <a:endParaRPr/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99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3. Fitting into company culture: Understanding the norms, working style, and expectations.</a:t>
            </a:r>
            <a:endParaRPr/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99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799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4. Proving your skills: Interns are sometimes assumed to only have basic skills, so I had to demonstrate more advanced skills.</a:t>
            </a:r>
            <a:endParaRPr/>
          </a:p>
          <a:p>
            <a:pPr indent="0" lvl="0" marL="0" marR="0" rtl="0" algn="l">
              <a:lnSpc>
                <a:spcPct val="15501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799" u="none" cap="none" strike="noStrike">
              <a:solidFill>
                <a:srgbClr val="000000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29" name="Google Shape;229;p21"/>
          <p:cNvSpPr txBox="1"/>
          <p:nvPr/>
        </p:nvSpPr>
        <p:spPr>
          <a:xfrm>
            <a:off x="17226736" y="9534525"/>
            <a:ext cx="241578" cy="49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3245" u="none" cap="none" strike="noStrik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9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